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71" r:id="rId6"/>
    <p:sldId id="272" r:id="rId7"/>
    <p:sldId id="273" r:id="rId8"/>
    <p:sldId id="287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61" r:id="rId20"/>
    <p:sldId id="262" r:id="rId21"/>
    <p:sldId id="263" r:id="rId22"/>
    <p:sldId id="26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1C922D-E2FC-4BD6-A159-384805B0E5D0}" v="276" dt="2025-10-24T12:56:20.0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E5C53-588C-4C95-A8A4-E275504FEB87}" type="datetimeFigureOut">
              <a:rPr lang="en-IN" smtClean="0"/>
              <a:t>24-10-2025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BA5212-FB87-4FF8-B92B-2879E44AC5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3853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8B7F-4ECD-40B9-8BDE-94F44D150815}" type="datetimeFigureOut">
              <a:rPr lang="en-IN" smtClean="0"/>
              <a:t>24-10-2025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8223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8B7F-4ECD-40B9-8BDE-94F44D150815}" type="datetimeFigureOut">
              <a:rPr lang="en-IN" smtClean="0"/>
              <a:t>24-10-2025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8829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8B7F-4ECD-40B9-8BDE-94F44D150815}" type="datetimeFigureOut">
              <a:rPr lang="en-IN" smtClean="0"/>
              <a:t>24-10-2025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53036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8B7F-4ECD-40B9-8BDE-94F44D150815}" type="datetimeFigureOut">
              <a:rPr lang="en-IN" smtClean="0"/>
              <a:t>24-10-2025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701154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8B7F-4ECD-40B9-8BDE-94F44D150815}" type="datetimeFigureOut">
              <a:rPr lang="en-IN" smtClean="0"/>
              <a:t>24-10-2025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9262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8B7F-4ECD-40B9-8BDE-94F44D150815}" type="datetimeFigureOut">
              <a:rPr lang="en-IN" smtClean="0"/>
              <a:t>24-10-2025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4348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8B7F-4ECD-40B9-8BDE-94F44D150815}" type="datetimeFigureOut">
              <a:rPr lang="en-IN" smtClean="0"/>
              <a:t>24-10-2025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81257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8B7F-4ECD-40B9-8BDE-94F44D150815}" type="datetimeFigureOut">
              <a:rPr lang="en-IN" smtClean="0"/>
              <a:t>24-10-2025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5181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8B7F-4ECD-40B9-8BDE-94F44D150815}" type="datetimeFigureOut">
              <a:rPr lang="en-IN" smtClean="0"/>
              <a:t>24-10-2025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9647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8B7F-4ECD-40B9-8BDE-94F44D150815}" type="datetimeFigureOut">
              <a:rPr lang="en-IN" smtClean="0"/>
              <a:t>24-10-2025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9093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8B7F-4ECD-40B9-8BDE-94F44D150815}" type="datetimeFigureOut">
              <a:rPr lang="en-IN" smtClean="0"/>
              <a:t>24-10-2025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4613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8B7F-4ECD-40B9-8BDE-94F44D150815}" type="datetimeFigureOut">
              <a:rPr lang="en-IN" smtClean="0"/>
              <a:t>24-10-2025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673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8B7F-4ECD-40B9-8BDE-94F44D150815}" type="datetimeFigureOut">
              <a:rPr lang="en-IN" smtClean="0"/>
              <a:t>24-10-2025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3449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8B7F-4ECD-40B9-8BDE-94F44D150815}" type="datetimeFigureOut">
              <a:rPr lang="en-IN" smtClean="0"/>
              <a:t>24-10-2025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1513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8B7F-4ECD-40B9-8BDE-94F44D150815}" type="datetimeFigureOut">
              <a:rPr lang="en-IN" smtClean="0"/>
              <a:t>24-10-2025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9495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8B7F-4ECD-40B9-8BDE-94F44D150815}" type="datetimeFigureOut">
              <a:rPr lang="en-IN" smtClean="0"/>
              <a:t>24-10-2025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7438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8B7F-4ECD-40B9-8BDE-94F44D150815}" type="datetimeFigureOut">
              <a:rPr lang="en-IN" smtClean="0"/>
              <a:t>24-10-2025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1100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5298B7F-4ECD-40B9-8BDE-94F44D150815}" type="datetimeFigureOut">
              <a:rPr lang="en-IN" smtClean="0"/>
              <a:t>24-10-2025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89711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0">
            <a:extLst>
              <a:ext uri="{FF2B5EF4-FFF2-40B4-BE49-F238E27FC236}">
                <a16:creationId xmlns:a16="http://schemas.microsoft.com/office/drawing/2014/main" id="{46278DDE-F0AA-C71D-487D-69139F39CE75}"/>
              </a:ext>
            </a:extLst>
          </p:cNvPr>
          <p:cNvSpPr/>
          <p:nvPr/>
        </p:nvSpPr>
        <p:spPr>
          <a:xfrm>
            <a:off x="234691" y="1383768"/>
            <a:ext cx="11504890" cy="863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wcard Gothic" panose="04020904020102020604" pitchFamily="82" charset="0"/>
                <a:ea typeface="Montserrat Black" pitchFamily="34" charset="-122"/>
                <a:cs typeface="Arial" panose="020B0604020202020204" pitchFamily="34" charset="0"/>
              </a:rPr>
              <a:t>Navigating the Future of Online Shopping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wcard Gothic" panose="04020904020102020604" pitchFamily="82" charset="0"/>
              <a:cs typeface="Arial" panose="020B0604020202020204" pitchFamily="34" charset="0"/>
            </a:endParaRPr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E3FECCA5-BA0A-0071-E81D-1BF56DBDE139}"/>
              </a:ext>
            </a:extLst>
          </p:cNvPr>
          <p:cNvSpPr/>
          <p:nvPr/>
        </p:nvSpPr>
        <p:spPr>
          <a:xfrm>
            <a:off x="1817260" y="1614535"/>
            <a:ext cx="8557470" cy="19202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3200" b="1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  <a:ea typeface="Inconsolata" pitchFamily="34" charset="-122"/>
                <a:cs typeface="Arial" panose="020B0604020202020204" pitchFamily="34" charset="0"/>
              </a:rPr>
              <a:t>Target Dataset Analysis using SQL &amp; Python</a:t>
            </a:r>
            <a:endParaRPr lang="en-US" sz="3200" b="1" dirty="0"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k Free" panose="03080402000500000000" pitchFamily="66" charset="0"/>
              <a:cs typeface="Arial" panose="020B0604020202020204" pitchFamily="34" charset="0"/>
            </a:endParaRPr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60DF9D37-8D53-1CAD-3D0D-8FFBE1D8B058}"/>
              </a:ext>
            </a:extLst>
          </p:cNvPr>
          <p:cNvSpPr/>
          <p:nvPr/>
        </p:nvSpPr>
        <p:spPr>
          <a:xfrm>
            <a:off x="4344622" y="5602160"/>
            <a:ext cx="3502747" cy="373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Presented by: Lopita Mishra</a:t>
            </a:r>
            <a:endParaRPr lang="en-US" sz="2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BFF9CB-3AD8-C7B1-192D-D58AF994D140}"/>
              </a:ext>
            </a:extLst>
          </p:cNvPr>
          <p:cNvSpPr txBox="1"/>
          <p:nvPr/>
        </p:nvSpPr>
        <p:spPr>
          <a:xfrm>
            <a:off x="1599541" y="3946235"/>
            <a:ext cx="8775190" cy="1200329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By analyzing sales distribution across product categories, </a:t>
            </a:r>
          </a:p>
          <a:p>
            <a:pPr algn="ctr"/>
            <a:r>
              <a:rPr lang="en-US" dirty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 have uncovered meaningful patterns in customer preferences &amp; revenue drivers. These insights empower smarter inventory decisions and more targeted marketing efforts.</a:t>
            </a:r>
            <a:endParaRPr lang="en-IN" dirty="0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6EDBD9-9B5D-B409-6327-EFCCEBA8F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080" y="3304008"/>
            <a:ext cx="1267251" cy="118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733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7E655-FA72-8D1F-B351-18D200330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D2B943-3631-514B-BF1C-B6F2F5C7AEA5}"/>
              </a:ext>
            </a:extLst>
          </p:cNvPr>
          <p:cNvSpPr txBox="1"/>
          <p:nvPr/>
        </p:nvSpPr>
        <p:spPr>
          <a:xfrm>
            <a:off x="123366" y="612622"/>
            <a:ext cx="5972634" cy="15696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SELECT MONTH(dt) AS month, 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COUNT(*) AS orders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FROM (  SELECT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order_id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STR_TO_DATE(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order_purchase_timestamp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'%Y-%m-%d %H:%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:%s') AS dt  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FROM orders) t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WHERE YEAR(dt) = 2018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GROUP BY MONTH(dt)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ORDER BY MONTH(dt);</a:t>
            </a:r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7E570E-656D-34C7-1A56-541682FCB75D}"/>
              </a:ext>
            </a:extLst>
          </p:cNvPr>
          <p:cNvSpPr txBox="1"/>
          <p:nvPr/>
        </p:nvSpPr>
        <p:spPr>
          <a:xfrm>
            <a:off x="123366" y="2550247"/>
            <a:ext cx="5972634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orders_2018 = orders[orders['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order_purchase_timestamp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'].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dt.year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== 2018]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print("Orders in 2018:", orders_2018.shape[0])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C8B30-3AF1-368F-7A99-D4E839727AE3}"/>
              </a:ext>
            </a:extLst>
          </p:cNvPr>
          <p:cNvSpPr txBox="1"/>
          <p:nvPr/>
        </p:nvSpPr>
        <p:spPr>
          <a:xfrm>
            <a:off x="1524" y="-35109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Q6. </a:t>
            </a:r>
            <a:r>
              <a:rPr lang="en-US" sz="1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Orders per Month in 2018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61ED41-A1CA-DB14-8674-539B7C3EFD28}"/>
              </a:ext>
            </a:extLst>
          </p:cNvPr>
          <p:cNvSpPr txBox="1"/>
          <p:nvPr/>
        </p:nvSpPr>
        <p:spPr>
          <a:xfrm>
            <a:off x="123366" y="3196544"/>
            <a:ext cx="5972634" cy="32316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orders_2018 = orders[orders['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order_purchase_timestamp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'].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dt.year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== 2018]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orders_month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(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    orders_2018.groupby(orders_2018['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order_purchase_timestamp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'].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dt.month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).size()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    .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reset_index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(name='Orders'))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orders_month.columns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['Month', 'Orders']</a:t>
            </a:r>
          </a:p>
          <a:p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plt.figure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figsize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=(10, 5))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ax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sns.barplot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(x='Month', y='Orders', data=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orders_month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palette='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Blues_d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plt.title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('Number of Orders per Month in 2018',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=14)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plt.xlabel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('Month',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=12)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plt.ylabel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('Number of Orders',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=12)</a:t>
            </a:r>
          </a:p>
          <a:p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value in enumerate(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orders_month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['Orders']):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ax.text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value + 200, str(value), ha='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center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='bottom',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=10,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='black’)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plt.show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A56CB4-53A6-6369-2293-98A415A96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386" y="3196544"/>
            <a:ext cx="4967248" cy="30617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B83871-2D21-731A-0A2D-957A9102B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386" y="612622"/>
            <a:ext cx="1128214" cy="16109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5195263-0C64-17B2-55D9-C9A0E1206B0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578" t="733"/>
          <a:stretch>
            <a:fillRect/>
          </a:stretch>
        </p:blipFill>
        <p:spPr>
          <a:xfrm>
            <a:off x="7101386" y="2550247"/>
            <a:ext cx="3588370" cy="4616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8A2C96-6EDF-7D8D-FC42-9D93984D9817}"/>
              </a:ext>
            </a:extLst>
          </p:cNvPr>
          <p:cNvSpPr txBox="1"/>
          <p:nvPr/>
        </p:nvSpPr>
        <p:spPr>
          <a:xfrm>
            <a:off x="128320" y="6514864"/>
            <a:ext cx="11940314" cy="30777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Orders gradually decreased during 2018, peaking highest in January month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i.e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7269.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0D1F2FE-2637-774D-4D43-83C2D14D8B3B}"/>
              </a:ext>
            </a:extLst>
          </p:cNvPr>
          <p:cNvSpPr/>
          <p:nvPr/>
        </p:nvSpPr>
        <p:spPr>
          <a:xfrm>
            <a:off x="6157190" y="1081993"/>
            <a:ext cx="944196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6A77E57-2871-8D43-D835-59203B9B27A7}"/>
              </a:ext>
            </a:extLst>
          </p:cNvPr>
          <p:cNvSpPr/>
          <p:nvPr/>
        </p:nvSpPr>
        <p:spPr>
          <a:xfrm>
            <a:off x="6157190" y="4404266"/>
            <a:ext cx="944196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9A59BF0-0F69-DDEE-E7B7-29EC1E8A2EEF}"/>
              </a:ext>
            </a:extLst>
          </p:cNvPr>
          <p:cNvSpPr/>
          <p:nvPr/>
        </p:nvSpPr>
        <p:spPr>
          <a:xfrm>
            <a:off x="6157190" y="2457897"/>
            <a:ext cx="944196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BAD001-6005-3882-30E5-00F89D7F69B0}"/>
              </a:ext>
            </a:extLst>
          </p:cNvPr>
          <p:cNvSpPr txBox="1"/>
          <p:nvPr/>
        </p:nvSpPr>
        <p:spPr>
          <a:xfrm>
            <a:off x="0" y="319534"/>
            <a:ext cx="637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SQL Query: 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15F223-7AE6-A428-2A3F-B2E6814EBEEA}"/>
              </a:ext>
            </a:extLst>
          </p:cNvPr>
          <p:cNvSpPr txBox="1"/>
          <p:nvPr/>
        </p:nvSpPr>
        <p:spPr>
          <a:xfrm>
            <a:off x="0" y="2211693"/>
            <a:ext cx="637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eaLnBrk="1" latinLnBrk="0" hangingPunct="1">
              <a:buClrTx/>
              <a:buSzPts val="1400"/>
            </a:pPr>
            <a:r>
              <a:rPr lang="en-US" sz="14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Python Code: </a:t>
            </a:r>
            <a:endParaRPr lang="en-IN" sz="1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843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B65DD-892B-1EB0-B3BE-C6E5A07EE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E750CF-4140-D37B-A75D-F2B7BAF34D11}"/>
              </a:ext>
            </a:extLst>
          </p:cNvPr>
          <p:cNvSpPr txBox="1"/>
          <p:nvPr/>
        </p:nvSpPr>
        <p:spPr>
          <a:xfrm>
            <a:off x="196518" y="771371"/>
            <a:ext cx="6094476" cy="15465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050" b="1" dirty="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IN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items_per_order</a:t>
            </a:r>
            <a:r>
              <a:rPr lang="en-IN" sz="1050" b="1" dirty="0">
                <a:latin typeface="Arial" panose="020B0604020202020204" pitchFamily="34" charset="0"/>
                <a:cs typeface="Arial" panose="020B0604020202020204" pitchFamily="34" charset="0"/>
              </a:rPr>
              <a:t> AS (SELECT  </a:t>
            </a:r>
            <a:r>
              <a:rPr lang="en-IN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order_id,COUNT</a:t>
            </a:r>
            <a:r>
              <a:rPr lang="en-IN" sz="105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order_item_id</a:t>
            </a:r>
            <a:r>
              <a:rPr lang="en-IN" sz="1050" b="1" dirty="0">
                <a:latin typeface="Arial" panose="020B0604020202020204" pitchFamily="34" charset="0"/>
                <a:cs typeface="Arial" panose="020B0604020202020204" pitchFamily="34" charset="0"/>
              </a:rPr>
              <a:t>) AS </a:t>
            </a:r>
            <a:r>
              <a:rPr lang="en-IN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items_count</a:t>
            </a:r>
            <a:r>
              <a:rPr lang="en-IN" sz="1050" b="1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</a:p>
          <a:p>
            <a:r>
              <a:rPr lang="en-IN" sz="1050" b="1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IN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order_items</a:t>
            </a:r>
            <a:r>
              <a:rPr lang="en-IN" sz="1050" b="1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</a:p>
          <a:p>
            <a:r>
              <a:rPr lang="en-IN" sz="1050" b="1" dirty="0">
                <a:latin typeface="Arial" panose="020B0604020202020204" pitchFamily="34" charset="0"/>
                <a:cs typeface="Arial" panose="020B0604020202020204" pitchFamily="34" charset="0"/>
              </a:rPr>
              <a:t>GROUP BY </a:t>
            </a:r>
            <a:r>
              <a:rPr lang="en-IN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order_id</a:t>
            </a:r>
            <a:r>
              <a:rPr lang="en-IN" sz="105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IN" sz="1050" b="1" dirty="0">
                <a:latin typeface="Arial" panose="020B0604020202020204" pitchFamily="34" charset="0"/>
                <a:cs typeface="Arial" panose="020B0604020202020204" pitchFamily="34" charset="0"/>
              </a:rPr>
              <a:t>SELECT  </a:t>
            </a:r>
            <a:r>
              <a:rPr lang="en-IN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c.customer_city</a:t>
            </a:r>
            <a:r>
              <a:rPr lang="en-IN" sz="1050" b="1" dirty="0">
                <a:latin typeface="Arial" panose="020B0604020202020204" pitchFamily="34" charset="0"/>
                <a:cs typeface="Arial" panose="020B0604020202020204" pitchFamily="34" charset="0"/>
              </a:rPr>
              <a:t>, ROUND(AVG(</a:t>
            </a:r>
            <a:r>
              <a:rPr lang="en-IN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ipo.items_count</a:t>
            </a:r>
            <a:r>
              <a:rPr lang="en-IN" sz="1050" b="1" dirty="0">
                <a:latin typeface="Arial" panose="020B0604020202020204" pitchFamily="34" charset="0"/>
                <a:cs typeface="Arial" panose="020B0604020202020204" pitchFamily="34" charset="0"/>
              </a:rPr>
              <a:t>), 0) AS </a:t>
            </a:r>
            <a:r>
              <a:rPr lang="en-IN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avg_products_per_order</a:t>
            </a:r>
            <a:endParaRPr lang="en-IN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050" b="1" dirty="0">
                <a:latin typeface="Arial" panose="020B0604020202020204" pitchFamily="34" charset="0"/>
                <a:cs typeface="Arial" panose="020B0604020202020204" pitchFamily="34" charset="0"/>
              </a:rPr>
              <a:t>FROM orders o</a:t>
            </a:r>
          </a:p>
          <a:p>
            <a:r>
              <a:rPr lang="en-IN" sz="1050" b="1" dirty="0">
                <a:latin typeface="Arial" panose="020B0604020202020204" pitchFamily="34" charset="0"/>
                <a:cs typeface="Arial" panose="020B0604020202020204" pitchFamily="34" charset="0"/>
              </a:rPr>
              <a:t>JOIN customers c ON </a:t>
            </a:r>
            <a:r>
              <a:rPr lang="en-IN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o.customer_id</a:t>
            </a:r>
            <a:r>
              <a:rPr lang="en-IN" sz="105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c.customer_id</a:t>
            </a:r>
            <a:endParaRPr lang="en-IN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050" b="1" dirty="0">
                <a:latin typeface="Arial" panose="020B0604020202020204" pitchFamily="34" charset="0"/>
                <a:cs typeface="Arial" panose="020B0604020202020204" pitchFamily="34" charset="0"/>
              </a:rPr>
              <a:t>JOIN </a:t>
            </a:r>
            <a:r>
              <a:rPr lang="en-IN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items_per_order</a:t>
            </a:r>
            <a:r>
              <a:rPr lang="en-IN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ipo</a:t>
            </a:r>
            <a:r>
              <a:rPr lang="en-IN" sz="1050" b="1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en-IN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o.order_id</a:t>
            </a:r>
            <a:r>
              <a:rPr lang="en-IN" sz="105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ipo.order_id</a:t>
            </a:r>
            <a:endParaRPr lang="en-IN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050" b="1" dirty="0">
                <a:latin typeface="Arial" panose="020B0604020202020204" pitchFamily="34" charset="0"/>
                <a:cs typeface="Arial" panose="020B0604020202020204" pitchFamily="34" charset="0"/>
              </a:rPr>
              <a:t>GROUP BY </a:t>
            </a:r>
            <a:r>
              <a:rPr lang="en-IN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c.customer_city</a:t>
            </a:r>
            <a:endParaRPr lang="en-IN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050" b="1" dirty="0">
                <a:latin typeface="Arial" panose="020B0604020202020204" pitchFamily="34" charset="0"/>
                <a:cs typeface="Arial" panose="020B0604020202020204" pitchFamily="34" charset="0"/>
              </a:rPr>
              <a:t>ORDER BY </a:t>
            </a:r>
            <a:r>
              <a:rPr lang="en-IN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avg_products_per_order</a:t>
            </a:r>
            <a:r>
              <a:rPr lang="en-IN" sz="1050" b="1" dirty="0">
                <a:latin typeface="Arial" panose="020B0604020202020204" pitchFamily="34" charset="0"/>
                <a:cs typeface="Arial" panose="020B0604020202020204" pitchFamily="34" charset="0"/>
              </a:rPr>
              <a:t> DESC;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6A9F1B-FC4C-7FAF-5148-332CC0E0AC31}"/>
              </a:ext>
            </a:extLst>
          </p:cNvPr>
          <p:cNvSpPr txBox="1"/>
          <p:nvPr/>
        </p:nvSpPr>
        <p:spPr>
          <a:xfrm>
            <a:off x="196518" y="2715284"/>
            <a:ext cx="6094476" cy="36317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items_per_order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 = (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order_items.groupby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('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order_id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')['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order_item_id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'].count().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reset_index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</a:p>
          <a:p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items_per_order.columns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 = ['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order_id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items_count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’]</a:t>
            </a:r>
          </a:p>
          <a:p>
            <a:endParaRPr lang="en-IN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merged_data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 = (orders[['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order_id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customer_id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']].merge(customers[['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customer_id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customer_city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']], </a:t>
            </a:r>
          </a:p>
          <a:p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on='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customer_id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', how='left').merge(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items_per_order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, on='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order_id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', how='left'))</a:t>
            </a:r>
          </a:p>
          <a:p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avg_products_per_city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 = (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merged_data.groupby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('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customer_city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')['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items_count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'].mean().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reset_index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</a:p>
          <a:p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avg_products_per_city.columns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 = ['City', '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Avg_Products_per_Order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']</a:t>
            </a:r>
          </a:p>
          <a:p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avg_products_per_city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['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Avg_Products_per_Order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'] = 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avg_products_per_city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['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Avg_Products_per_Order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'].round(0)</a:t>
            </a:r>
          </a:p>
          <a:p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top_cities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avg_products_per_city.sort_values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(by='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Avg_Products_per_Order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', ascending=False).head(10)</a:t>
            </a:r>
          </a:p>
          <a:p>
            <a:endParaRPr lang="en-IN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plt.figure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figsize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=(12, 6))</a:t>
            </a:r>
          </a:p>
          <a:p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ax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sns.barplot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(x='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Avg_Products_per_Order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', y='City', data=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top_cities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, palette='magma')</a:t>
            </a:r>
          </a:p>
          <a:p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plt.title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('Average Number of Products per Order by Customer City (Top 10)', 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=14)</a:t>
            </a:r>
          </a:p>
          <a:p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plt.xlabel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('Average Products per Order', 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=12)</a:t>
            </a:r>
          </a:p>
          <a:p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plt.ylabel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('Customer City', 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=12)</a:t>
            </a:r>
          </a:p>
          <a:p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, value in enumerate(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top_cities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['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Avg_Products_per_Order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']):</a:t>
            </a:r>
          </a:p>
          <a:p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ax.text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(value + 0.2, 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, f"{int(value)}", 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center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', 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=10, 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='black')</a:t>
            </a:r>
          </a:p>
          <a:p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plt.tight_layout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plt.show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BE1CF0-5743-A34F-1B3F-B82F1B90B7E3}"/>
              </a:ext>
            </a:extLst>
          </p:cNvPr>
          <p:cNvSpPr txBox="1"/>
          <p:nvPr/>
        </p:nvSpPr>
        <p:spPr>
          <a:xfrm>
            <a:off x="112014" y="8273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Q7. Average Number of Products per Order by City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19D38D-2DC8-0CFD-3884-648C73E56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072" y="2715285"/>
            <a:ext cx="4900928" cy="35548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887937-D907-8F53-EB17-74E592754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072" y="771371"/>
            <a:ext cx="2736669" cy="18234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0D6594-9301-EF5D-4915-D5A2C6921C08}"/>
              </a:ext>
            </a:extLst>
          </p:cNvPr>
          <p:cNvSpPr txBox="1"/>
          <p:nvPr/>
        </p:nvSpPr>
        <p:spPr>
          <a:xfrm>
            <a:off x="196518" y="6467493"/>
            <a:ext cx="11729466" cy="30777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Larger metropolitan cities have higher average products per order, indicating more diverse purchases.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AFD005F-1849-CA2A-FF17-501427B4B023}"/>
              </a:ext>
            </a:extLst>
          </p:cNvPr>
          <p:cNvSpPr/>
          <p:nvPr/>
        </p:nvSpPr>
        <p:spPr>
          <a:xfrm>
            <a:off x="6346876" y="1221493"/>
            <a:ext cx="944196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179F941-4CC8-8DEE-E750-D1FE4CF53AE2}"/>
              </a:ext>
            </a:extLst>
          </p:cNvPr>
          <p:cNvSpPr/>
          <p:nvPr/>
        </p:nvSpPr>
        <p:spPr>
          <a:xfrm>
            <a:off x="6346876" y="4169529"/>
            <a:ext cx="944196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C50641-45E7-7E8E-7D9D-1AEAE6A2E523}"/>
              </a:ext>
            </a:extLst>
          </p:cNvPr>
          <p:cNvSpPr txBox="1"/>
          <p:nvPr/>
        </p:nvSpPr>
        <p:spPr>
          <a:xfrm>
            <a:off x="112014" y="403371"/>
            <a:ext cx="637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SQL Query: 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F76718-1BB0-F36E-8EAF-B7FAD197EFDD}"/>
              </a:ext>
            </a:extLst>
          </p:cNvPr>
          <p:cNvSpPr txBox="1"/>
          <p:nvPr/>
        </p:nvSpPr>
        <p:spPr>
          <a:xfrm>
            <a:off x="112014" y="2385863"/>
            <a:ext cx="637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eaLnBrk="1" latinLnBrk="0" hangingPunct="1">
              <a:buClrTx/>
              <a:buSzPts val="1400"/>
            </a:pPr>
            <a:r>
              <a:rPr lang="en-US" sz="14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Python Code: </a:t>
            </a:r>
            <a:endParaRPr lang="en-IN" sz="1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277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31D33-C5D2-7594-FDD4-E157453D9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4E3E69-727F-D71E-0404-D884BDAB3DBC}"/>
              </a:ext>
            </a:extLst>
          </p:cNvPr>
          <p:cNvSpPr txBox="1"/>
          <p:nvPr/>
        </p:nvSpPr>
        <p:spPr>
          <a:xfrm>
            <a:off x="141654" y="701823"/>
            <a:ext cx="5418444" cy="212365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revenue_by_category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AS (  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p.product_category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SUM(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oi.price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) AS rev  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order_items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oi  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JOIN products p ON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oi.product_id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p.product_id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GROUP BY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p.product_category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product_category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     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ROUND(rev,2) AS revenue,       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ROUND(100 * rev / (SELECT SUM(rev) 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revenue_by_category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), 2) 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pct_total_revenueFROM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revenue_by_category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ORDER BY rev DESC;</a:t>
            </a:r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DFE0E0-C83D-256D-5A4E-496EC00565C2}"/>
              </a:ext>
            </a:extLst>
          </p:cNvPr>
          <p:cNvSpPr txBox="1"/>
          <p:nvPr/>
        </p:nvSpPr>
        <p:spPr>
          <a:xfrm>
            <a:off x="141653" y="3157972"/>
            <a:ext cx="5418445" cy="32316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merged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order_items.merge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(products, on='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product_id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', how='left')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revenue_category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merged.groupby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('product category')['price'].sum().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reset_index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revenue_category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Revenue_Pct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 = 100 *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revenue_category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['price'] /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revenue_category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['price'].sum()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revenue_category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revenue_category.sort_values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Revenue_Pct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', ascending=True)</a:t>
            </a:r>
          </a:p>
          <a:p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plt.figure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figsize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=(10,25)) 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ax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sns.barplot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(x='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Revenue_Pct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', y='product category', data=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revenue_category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palette='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viridis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plt.title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('Percentage of Total Revenue by Product Category',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=14)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plt.xlabel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('Revenue Contribution (%)',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=12)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plt.ylabel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('Product Category',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=12)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row in enumerate(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revenue_category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Revenue_Pct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']):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ax.text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(row + 0.5,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f"{row:.2f}%",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center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=10)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plt.show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036423-B713-4035-E501-8F489E9B32C5}"/>
              </a:ext>
            </a:extLst>
          </p:cNvPr>
          <p:cNvSpPr txBox="1"/>
          <p:nvPr/>
        </p:nvSpPr>
        <p:spPr>
          <a:xfrm>
            <a:off x="41109" y="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Q8. Percentage of Total Revenue by Product Category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E04A48-BB92-5841-B736-961C7430E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902" y="701823"/>
            <a:ext cx="3841186" cy="2345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8A98DE-0692-7614-BAE4-8A22EE4B7F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1083"/>
          <a:stretch>
            <a:fillRect/>
          </a:stretch>
        </p:blipFill>
        <p:spPr>
          <a:xfrm>
            <a:off x="6631902" y="3268479"/>
            <a:ext cx="5418445" cy="32316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AD1E5A-F781-A2D8-3C4C-43B09AAAF43C}"/>
              </a:ext>
            </a:extLst>
          </p:cNvPr>
          <p:cNvSpPr txBox="1"/>
          <p:nvPr/>
        </p:nvSpPr>
        <p:spPr>
          <a:xfrm>
            <a:off x="141653" y="6500133"/>
            <a:ext cx="11908694" cy="30777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Health Beauty categories contribute more than 9% of the total revenue.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0065534-1E01-E733-3DEA-AAC214130AD6}"/>
              </a:ext>
            </a:extLst>
          </p:cNvPr>
          <p:cNvSpPr/>
          <p:nvPr/>
        </p:nvSpPr>
        <p:spPr>
          <a:xfrm>
            <a:off x="5623902" y="4450634"/>
            <a:ext cx="944196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4B267BB-693A-CFCA-98FE-D1EC52F02E3E}"/>
              </a:ext>
            </a:extLst>
          </p:cNvPr>
          <p:cNvSpPr/>
          <p:nvPr/>
        </p:nvSpPr>
        <p:spPr>
          <a:xfrm>
            <a:off x="5623902" y="1551478"/>
            <a:ext cx="944196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F1C75-9F11-2ED3-6293-1351228191DA}"/>
              </a:ext>
            </a:extLst>
          </p:cNvPr>
          <p:cNvSpPr txBox="1"/>
          <p:nvPr/>
        </p:nvSpPr>
        <p:spPr>
          <a:xfrm>
            <a:off x="41109" y="382048"/>
            <a:ext cx="637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SQL Query: 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C72E77-0FBF-186F-1BEA-D31F7F578072}"/>
              </a:ext>
            </a:extLst>
          </p:cNvPr>
          <p:cNvSpPr txBox="1"/>
          <p:nvPr/>
        </p:nvSpPr>
        <p:spPr>
          <a:xfrm>
            <a:off x="41109" y="2855426"/>
            <a:ext cx="637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eaLnBrk="1" latinLnBrk="0" hangingPunct="1">
              <a:buClrTx/>
              <a:buSzPts val="1400"/>
            </a:pPr>
            <a:r>
              <a:rPr lang="en-US" sz="14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Python Code: </a:t>
            </a:r>
            <a:endParaRPr lang="en-IN" sz="1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192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A0759-35EC-B46E-5DAB-9D60EDB52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7B5BEB-2282-92B7-694A-A145AAB1A6FB}"/>
              </a:ext>
            </a:extLst>
          </p:cNvPr>
          <p:cNvSpPr txBox="1"/>
          <p:nvPr/>
        </p:nvSpPr>
        <p:spPr>
          <a:xfrm>
            <a:off x="66675" y="559634"/>
            <a:ext cx="6334125" cy="195438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product_stats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AS (SELECT 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oi.product_id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, AVG(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oi.price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) AS 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avg_price,COUNT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(*) AS 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times_sold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order_items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oi    </a:t>
            </a: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GROUP BY 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oi.product_id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)SELECT ROUND((SUM((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avg_price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- (SELECT AVG(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avg_price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product_stats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)) *              </a:t>
            </a: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times_sold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- (SELECT AVG(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times_sold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) FROM 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product_stats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))) /        </a:t>
            </a: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SQRT(SUM(POW(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avg_price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- (SELECT AVG(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avg_price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product_stats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), 2)) *              </a:t>
            </a: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SUM(POW(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times_sold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- (SELECT AVG(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times_sold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product_stats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), 2)))), 4) AS 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correlation_coefficient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product_stats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EA22E2-9D8B-EC11-C54F-ACC8253493A0}"/>
              </a:ext>
            </a:extLst>
          </p:cNvPr>
          <p:cNvSpPr txBox="1"/>
          <p:nvPr/>
        </p:nvSpPr>
        <p:spPr>
          <a:xfrm>
            <a:off x="66675" y="2958991"/>
            <a:ext cx="6334125" cy="10156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product_sales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order_items.groupby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product_id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').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agg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avg_price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=('price', 'mean'),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times_purchased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=('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', 'count')).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reset_index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correlation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product_sales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avg_price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'].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corr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product_sales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times_purchased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'])correlation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CFB571-88F5-153A-89CB-B89CA5398527}"/>
              </a:ext>
            </a:extLst>
          </p:cNvPr>
          <p:cNvSpPr txBox="1"/>
          <p:nvPr/>
        </p:nvSpPr>
        <p:spPr>
          <a:xfrm>
            <a:off x="-34749" y="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Q9. Correlation Between Price and Purchase Count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3EB8AD-59D8-9EE5-4F5E-43B2DDA0D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055" y="3204848"/>
            <a:ext cx="4344006" cy="523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CA229B-C5EA-C61D-0921-5C3DE27222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5743"/>
          <a:stretch>
            <a:fillRect/>
          </a:stretch>
        </p:blipFill>
        <p:spPr>
          <a:xfrm>
            <a:off x="7506055" y="1193104"/>
            <a:ext cx="2543530" cy="6874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401359-2B56-11C4-00EA-431BCEAC2DF6}"/>
              </a:ext>
            </a:extLst>
          </p:cNvPr>
          <p:cNvSpPr txBox="1"/>
          <p:nvPr/>
        </p:nvSpPr>
        <p:spPr>
          <a:xfrm>
            <a:off x="66675" y="4029352"/>
            <a:ext cx="6334125" cy="212365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product_sales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order_items.groupby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product_id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').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agg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({'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price':'mean','order_item_id':'count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'}).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reset_index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product_sales.columns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['Product_ID','Avg_Price','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Num_Purchased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</a:t>
            </a:r>
            <a:b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plt.figure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figsize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=(6,6))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ax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sns.scatterplot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(x='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Avg_Price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', y='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Num_Purchased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', data=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product_sales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plt.title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('Product Price vs Number of Times Purchased',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=14)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plt.xlabel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('Average Product Price',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=12)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plt.ylabel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('Number of Purchases',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=12)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plt.show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198A46-86FF-BE56-B87A-43BB20F6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6055" y="4029352"/>
            <a:ext cx="4447819" cy="21799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B7C1B9-ECA8-BE81-3537-4D813C163986}"/>
              </a:ext>
            </a:extLst>
          </p:cNvPr>
          <p:cNvSpPr txBox="1"/>
          <p:nvPr/>
        </p:nvSpPr>
        <p:spPr>
          <a:xfrm>
            <a:off x="196518" y="6467493"/>
            <a:ext cx="11729466" cy="30777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Products with moderate pricing tend to have higher purchase counts, showing a mid-range demand peak, Correlation value is -0.03.</a:t>
            </a:r>
            <a:endParaRPr lang="en-IN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09FAA45-74A6-B39E-E739-F6B812DD7348}"/>
              </a:ext>
            </a:extLst>
          </p:cNvPr>
          <p:cNvSpPr/>
          <p:nvPr/>
        </p:nvSpPr>
        <p:spPr>
          <a:xfrm>
            <a:off x="6528954" y="4796182"/>
            <a:ext cx="944196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E3201AD-5310-4C36-A87F-FBB6381B5B07}"/>
              </a:ext>
            </a:extLst>
          </p:cNvPr>
          <p:cNvSpPr/>
          <p:nvPr/>
        </p:nvSpPr>
        <p:spPr>
          <a:xfrm>
            <a:off x="6528954" y="3183082"/>
            <a:ext cx="944196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F2162C7-8A60-05EE-C3BE-CF9B4475D73A}"/>
              </a:ext>
            </a:extLst>
          </p:cNvPr>
          <p:cNvSpPr/>
          <p:nvPr/>
        </p:nvSpPr>
        <p:spPr>
          <a:xfrm>
            <a:off x="6528954" y="1213658"/>
            <a:ext cx="944196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80435C-E80A-E18F-0070-6B2C15F22A83}"/>
              </a:ext>
            </a:extLst>
          </p:cNvPr>
          <p:cNvSpPr txBox="1"/>
          <p:nvPr/>
        </p:nvSpPr>
        <p:spPr>
          <a:xfrm>
            <a:off x="-34749" y="298531"/>
            <a:ext cx="637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SQL Query: 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262D88-3215-836E-69DB-8147908E51AD}"/>
              </a:ext>
            </a:extLst>
          </p:cNvPr>
          <p:cNvSpPr txBox="1"/>
          <p:nvPr/>
        </p:nvSpPr>
        <p:spPr>
          <a:xfrm>
            <a:off x="-34749" y="2618275"/>
            <a:ext cx="637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eaLnBrk="1" latinLnBrk="0" hangingPunct="1">
              <a:buClrTx/>
              <a:buSzPts val="1400"/>
            </a:pPr>
            <a:r>
              <a:rPr lang="en-US" sz="14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Python Code: </a:t>
            </a:r>
            <a:endParaRPr lang="en-IN" sz="1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851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13D78-C408-9739-182F-943F3D287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CBFC00-942D-52FC-08BF-D5D3E887D30B}"/>
              </a:ext>
            </a:extLst>
          </p:cNvPr>
          <p:cNvSpPr txBox="1"/>
          <p:nvPr/>
        </p:nvSpPr>
        <p:spPr>
          <a:xfrm>
            <a:off x="102030" y="653735"/>
            <a:ext cx="4826586" cy="15696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s.seller_id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s.seller_city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s.seller_state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      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ROUND(SUM(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oi.price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),2) AS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total_revenue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      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RANK() OVER (ORDER BY SUM(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oi.price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) DESC) AS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revenue_rank</a:t>
            </a:r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order_items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oi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JOIN sellers s ON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oi.seller_id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s.seller_id</a:t>
            </a:r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GROUP BY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s.seller_id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s.seller_city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s.seller_state</a:t>
            </a:r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ORDER BY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total_revenue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DESC;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9BDAF3-B9E1-ED12-1522-D3F5139F0BE9}"/>
              </a:ext>
            </a:extLst>
          </p:cNvPr>
          <p:cNvSpPr txBox="1"/>
          <p:nvPr/>
        </p:nvSpPr>
        <p:spPr>
          <a:xfrm>
            <a:off x="102030" y="2907435"/>
            <a:ext cx="4826586" cy="28623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seller_revenue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order_items.groupby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seller_id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')['price'].sum().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reset_index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seller_revenue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seller_revenue.sort_values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('price', ascending=False)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plt.figure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figsize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=(6,5))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ax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sns.barplot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(x='price', y='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seller_id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', data=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seller_revenue.head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(10), palette='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coolwarm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plt.title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('Top 10 Sellers by Revenue',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=14)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plt.xlabel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('Total Revenue (USD)',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=12)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plt.ylabel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('Seller ID',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=12)</a:t>
            </a:r>
            <a:b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row in enumerate(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seller_revenue.head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(10)['price']):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ax.text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(row + 0.02*row,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f"{row:,.0f}",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center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=10)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plt.show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8D56C5-2C04-92A8-B839-FA15CCCA4B78}"/>
              </a:ext>
            </a:extLst>
          </p:cNvPr>
          <p:cNvSpPr txBox="1"/>
          <p:nvPr/>
        </p:nvSpPr>
        <p:spPr>
          <a:xfrm>
            <a:off x="0" y="4386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Q10. Total Revenue by Seller (Ranked)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5EE771-5A6C-286C-4C32-557EEB7E89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086"/>
          <a:stretch>
            <a:fillRect/>
          </a:stretch>
        </p:blipFill>
        <p:spPr>
          <a:xfrm>
            <a:off x="5966262" y="653735"/>
            <a:ext cx="6123707" cy="18425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2953D0-0A97-8CEA-3BAE-CA1B46917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262" y="2711141"/>
            <a:ext cx="6123707" cy="34931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01828D-0011-FD6F-AE89-A85BCE99B979}"/>
              </a:ext>
            </a:extLst>
          </p:cNvPr>
          <p:cNvSpPr txBox="1"/>
          <p:nvPr/>
        </p:nvSpPr>
        <p:spPr>
          <a:xfrm>
            <a:off x="102030" y="6368857"/>
            <a:ext cx="11987939" cy="30777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I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few top sellers dominate total sales volume, with highest revenue by seller is 229,473, indicating concentrated seller performance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F13D746-436E-1C02-E051-4EF716AD083E}"/>
              </a:ext>
            </a:extLst>
          </p:cNvPr>
          <p:cNvSpPr/>
          <p:nvPr/>
        </p:nvSpPr>
        <p:spPr>
          <a:xfrm>
            <a:off x="4975341" y="4015430"/>
            <a:ext cx="944196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B8809FD-CAF1-B094-4E02-CF5E8C771B50}"/>
              </a:ext>
            </a:extLst>
          </p:cNvPr>
          <p:cNvSpPr/>
          <p:nvPr/>
        </p:nvSpPr>
        <p:spPr>
          <a:xfrm>
            <a:off x="4975341" y="1219264"/>
            <a:ext cx="944196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28DBFE-E265-8F23-E55C-84C2DCD81C8B}"/>
              </a:ext>
            </a:extLst>
          </p:cNvPr>
          <p:cNvSpPr txBox="1"/>
          <p:nvPr/>
        </p:nvSpPr>
        <p:spPr>
          <a:xfrm>
            <a:off x="0" y="311201"/>
            <a:ext cx="637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SQL Query: 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9264B4-B955-4E18-FE9F-0B4EE05D0A7A}"/>
              </a:ext>
            </a:extLst>
          </p:cNvPr>
          <p:cNvSpPr txBox="1"/>
          <p:nvPr/>
        </p:nvSpPr>
        <p:spPr>
          <a:xfrm>
            <a:off x="0" y="2546549"/>
            <a:ext cx="637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eaLnBrk="1" latinLnBrk="0" hangingPunct="1">
              <a:buClrTx/>
              <a:buSzPts val="1400"/>
            </a:pPr>
            <a:r>
              <a:rPr lang="en-US" sz="14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Python Code: </a:t>
            </a:r>
            <a:endParaRPr lang="en-IN" sz="1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372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6FAB3-EFA2-D093-CD9B-3BD79D604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B0A707-318F-29A1-8F47-56979701F905}"/>
              </a:ext>
            </a:extLst>
          </p:cNvPr>
          <p:cNvSpPr txBox="1"/>
          <p:nvPr/>
        </p:nvSpPr>
        <p:spPr>
          <a:xfrm>
            <a:off x="105078" y="748229"/>
            <a:ext cx="4466922" cy="22929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IN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order_values</a:t>
            </a:r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 AS (  SELECT </a:t>
            </a:r>
            <a:r>
              <a:rPr lang="en-IN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o.order_id</a:t>
            </a:r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o.customer_id</a:t>
            </a:r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, SUM(</a:t>
            </a:r>
            <a:r>
              <a:rPr lang="en-IN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oi.price</a:t>
            </a:r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) AS </a:t>
            </a:r>
            <a:r>
              <a:rPr lang="en-IN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order_value</a:t>
            </a:r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,         </a:t>
            </a:r>
          </a:p>
          <a:p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STR_TO_DATE(</a:t>
            </a:r>
            <a:r>
              <a:rPr lang="en-IN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o.order_purchase_timestamp</a:t>
            </a:r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, '%Y-%m-%d %H:%</a:t>
            </a:r>
            <a:r>
              <a:rPr lang="en-IN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:%s') AS </a:t>
            </a:r>
            <a:r>
              <a:rPr lang="en-IN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purchase_dt</a:t>
            </a:r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FROM orders o  </a:t>
            </a:r>
          </a:p>
          <a:p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JOIN </a:t>
            </a:r>
            <a:r>
              <a:rPr lang="en-IN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order_items</a:t>
            </a:r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 oi ON </a:t>
            </a:r>
            <a:r>
              <a:rPr lang="en-IN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o.order_id</a:t>
            </a:r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oi.order_id</a:t>
            </a:r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GROUP BY </a:t>
            </a:r>
            <a:r>
              <a:rPr lang="en-IN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o.order_id</a:t>
            </a:r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o.customer_id</a:t>
            </a:r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purchase_dt</a:t>
            </a:r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  <a:r>
              <a:rPr lang="en-IN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customer_id</a:t>
            </a:r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order_id</a:t>
            </a:r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purchase_dt</a:t>
            </a:r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order_value</a:t>
            </a:r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, ROUND(AVG(</a:t>
            </a:r>
            <a:r>
              <a:rPr lang="en-IN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order_value</a:t>
            </a:r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) OVER (PARTITION BY </a:t>
            </a:r>
            <a:r>
              <a:rPr lang="en-IN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customer_id</a:t>
            </a:r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ORDER BY </a:t>
            </a:r>
            <a:r>
              <a:rPr lang="en-IN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purchase_dt</a:t>
            </a:r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 ROWS BETWEEN 2 PRECEDING AND CURRENT ROW),2) AS moving_avg_3_orders</a:t>
            </a:r>
          </a:p>
          <a:p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IN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order_values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ORDER BY </a:t>
            </a:r>
            <a:r>
              <a:rPr lang="en-IN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customer_id</a:t>
            </a:r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purchase_dt</a:t>
            </a:r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DD2F06-46CB-BBC9-51D3-01E897CFE0CF}"/>
              </a:ext>
            </a:extLst>
          </p:cNvPr>
          <p:cNvSpPr txBox="1"/>
          <p:nvPr/>
        </p:nvSpPr>
        <p:spPr>
          <a:xfrm>
            <a:off x="105078" y="3946059"/>
            <a:ext cx="4466922" cy="212365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order_totals</a:t>
            </a:r>
            <a:r>
              <a:rPr lang="en-IN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order_items.groupby</a:t>
            </a:r>
            <a:r>
              <a:rPr lang="en-IN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('</a:t>
            </a:r>
            <a:r>
              <a:rPr lang="en-IN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order_id</a:t>
            </a:r>
            <a:r>
              <a:rPr lang="en-IN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')['price'].sum().</a:t>
            </a:r>
            <a:r>
              <a:rPr lang="en-IN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reset_index</a:t>
            </a:r>
            <a:r>
              <a:rPr lang="en-IN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IN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orders_ma</a:t>
            </a:r>
            <a:r>
              <a:rPr lang="en-IN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orders[['</a:t>
            </a:r>
            <a:r>
              <a:rPr lang="en-IN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order_id</a:t>
            </a:r>
            <a:r>
              <a:rPr lang="en-IN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IN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customer_id</a:t>
            </a:r>
            <a:r>
              <a:rPr lang="en-IN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IN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order_purchase_timestamp</a:t>
            </a:r>
            <a:r>
              <a:rPr lang="en-IN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']].merge(</a:t>
            </a:r>
            <a:r>
              <a:rPr lang="en-IN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order_totals</a:t>
            </a:r>
            <a:r>
              <a:rPr lang="en-IN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on='</a:t>
            </a:r>
            <a:r>
              <a:rPr lang="en-IN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order_id</a:t>
            </a:r>
            <a:r>
              <a:rPr lang="en-IN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how='left')</a:t>
            </a:r>
          </a:p>
          <a:p>
            <a:r>
              <a:rPr lang="en-IN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orders_ma</a:t>
            </a:r>
            <a:r>
              <a:rPr lang="en-IN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orders_ma.sort_values</a:t>
            </a:r>
            <a:r>
              <a:rPr lang="en-IN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(['</a:t>
            </a:r>
            <a:r>
              <a:rPr lang="en-IN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customer_id</a:t>
            </a:r>
            <a:r>
              <a:rPr lang="en-IN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IN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order_purchase_timestamp</a:t>
            </a:r>
            <a:r>
              <a:rPr lang="en-IN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'])</a:t>
            </a:r>
          </a:p>
          <a:p>
            <a:endParaRPr lang="en-IN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orders_ma</a:t>
            </a:r>
            <a:r>
              <a:rPr lang="en-IN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['</a:t>
            </a:r>
            <a:r>
              <a:rPr lang="en-IN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moving_avg</a:t>
            </a:r>
            <a:r>
              <a:rPr lang="en-IN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'] = </a:t>
            </a:r>
            <a:r>
              <a:rPr lang="en-IN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orders_ma.groupby</a:t>
            </a:r>
            <a:r>
              <a:rPr lang="en-IN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('</a:t>
            </a:r>
            <a:r>
              <a:rPr lang="en-IN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customer_id</a:t>
            </a:r>
            <a:r>
              <a:rPr lang="en-IN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')['price'].transform(lambda x: </a:t>
            </a:r>
            <a:r>
              <a:rPr lang="en-IN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x.rolling</a:t>
            </a:r>
            <a:r>
              <a:rPr lang="en-IN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(3, </a:t>
            </a:r>
            <a:r>
              <a:rPr lang="en-IN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min_periods</a:t>
            </a:r>
            <a:r>
              <a:rPr lang="en-IN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=1).mean())</a:t>
            </a:r>
          </a:p>
          <a:p>
            <a:r>
              <a:rPr lang="en-IN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orders_ma.head</a:t>
            </a:r>
            <a:r>
              <a:rPr lang="en-IN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4EA22A-C379-2EE3-E9AB-8C590294F545}"/>
              </a:ext>
            </a:extLst>
          </p:cNvPr>
          <p:cNvSpPr txBox="1"/>
          <p:nvPr/>
        </p:nvSpPr>
        <p:spPr>
          <a:xfrm>
            <a:off x="1524" y="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Q11. Moving Average of Order Values per Customer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F846E4-DC41-BD58-D5DA-0979B9813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592" y="4246650"/>
            <a:ext cx="6693408" cy="16990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75C89F-18B1-70B9-6EA8-D318FD03B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592" y="1455331"/>
            <a:ext cx="6693408" cy="1263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4766035-30A8-3D73-5D97-E8DFE30F9623}"/>
              </a:ext>
            </a:extLst>
          </p:cNvPr>
          <p:cNvSpPr txBox="1"/>
          <p:nvPr/>
        </p:nvSpPr>
        <p:spPr>
          <a:xfrm>
            <a:off x="105078" y="6373755"/>
            <a:ext cx="11919282" cy="30777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 Moving averages show stable purchasing </a:t>
            </a:r>
            <a:r>
              <a:rPr lang="en-IN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behavior</a:t>
            </a:r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gradual increase over time.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81C4BB8-A174-783A-E4E1-34ED3C94DEAB}"/>
              </a:ext>
            </a:extLst>
          </p:cNvPr>
          <p:cNvSpPr/>
          <p:nvPr/>
        </p:nvSpPr>
        <p:spPr>
          <a:xfrm>
            <a:off x="4645152" y="1763890"/>
            <a:ext cx="853440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E171F55-037F-BCB9-C0E4-B0884A961280}"/>
              </a:ext>
            </a:extLst>
          </p:cNvPr>
          <p:cNvSpPr/>
          <p:nvPr/>
        </p:nvSpPr>
        <p:spPr>
          <a:xfrm>
            <a:off x="4645152" y="4756338"/>
            <a:ext cx="853440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103E76-1A7B-8C17-CDA9-997257D3E067}"/>
              </a:ext>
            </a:extLst>
          </p:cNvPr>
          <p:cNvSpPr txBox="1"/>
          <p:nvPr/>
        </p:nvSpPr>
        <p:spPr>
          <a:xfrm>
            <a:off x="0" y="365593"/>
            <a:ext cx="637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SQL Query: 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E23BAF-969F-C102-54D8-98B7A20C44CE}"/>
              </a:ext>
            </a:extLst>
          </p:cNvPr>
          <p:cNvSpPr txBox="1"/>
          <p:nvPr/>
        </p:nvSpPr>
        <p:spPr>
          <a:xfrm>
            <a:off x="0" y="3548034"/>
            <a:ext cx="637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eaLnBrk="1" latinLnBrk="0" hangingPunct="1">
              <a:buClrTx/>
              <a:buSzPts val="1400"/>
            </a:pPr>
            <a:r>
              <a:rPr lang="en-US" sz="14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Python Code: </a:t>
            </a:r>
            <a:endParaRPr lang="en-IN" sz="1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27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B003C-0CB8-9080-8670-2D69EB433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0F2CD1-CD05-5F14-9471-8338F9937A4F}"/>
              </a:ext>
            </a:extLst>
          </p:cNvPr>
          <p:cNvSpPr txBox="1"/>
          <p:nvPr/>
        </p:nvSpPr>
        <p:spPr>
          <a:xfrm>
            <a:off x="114222" y="638004"/>
            <a:ext cx="6743778" cy="175432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WITH annual AS (  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SELECT YEAR(STR_TO_DATE(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order_purchase_timestamp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'%Y-%m-%d %H:%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:%s’)) 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yr,SUM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oi.price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) AS revenue  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FROM orders o  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JOIN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order_items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oi ON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o.order_id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oi.order_id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GROUP BY yr)SELECT yr,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revenue,ROUND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(100 * (revenue - LAG(revenue) OVER (ORDER BY yr)) / LAG(revenue) OVER (ORDER BY yr), 2) AS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yoy_pct_change</a:t>
            </a:r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FROM annual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ORDER BY yr;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04479E-B440-6157-557E-9710CF8F86D6}"/>
              </a:ext>
            </a:extLst>
          </p:cNvPr>
          <p:cNvSpPr txBox="1"/>
          <p:nvPr/>
        </p:nvSpPr>
        <p:spPr>
          <a:xfrm>
            <a:off x="114222" y="2769020"/>
            <a:ext cx="6743778" cy="36009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merged_orders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orders.merge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order_items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on='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', how='left')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merged_orders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order_purchase_timestamp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pd.to_datetime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merged_orders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order_purchase_timestamp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'], errors='coerce')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merged_orders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['year']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merged_orders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order_purchase_timestamp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'].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dt.year</a:t>
            </a:r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yearly_sales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merged_orders.groupby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('year')['price'].sum().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reset_index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yearly_sales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YoY_Growth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_%']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yearly_sales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['price'].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pct_change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() * 100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yearly_sales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plot_data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yearly_sales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yearly_sales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['year'] &gt;= 2017]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plt.figure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figsize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=(6,6))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ax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sns.barplot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(x='year', y='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YoY_Growth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_%', data=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plot_data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palette='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Blues_d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plt.title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('Year-over-Year Growth Rate of Total Sales',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=14)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plt.xlabel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('Year',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=12)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plt.ylabel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('YoY Growth (%)',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=12)</a:t>
            </a:r>
          </a:p>
          <a:p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row in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plot_data.iterrows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():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ax.text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(row['year']-2017, row['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YoY_Growth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_%'] + 0.5, f"{row['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YoY_Growth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_%']:.2f}%", ha='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center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=11)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plt.show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F47DEF-A142-AB61-37AC-07518D526916}"/>
              </a:ext>
            </a:extLst>
          </p:cNvPr>
          <p:cNvSpPr txBox="1"/>
          <p:nvPr/>
        </p:nvSpPr>
        <p:spPr>
          <a:xfrm>
            <a:off x="1524" y="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Q13. Year-over-Year Growth Rate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00BFE9-218A-974D-F6D9-D86683F7B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088" y="938824"/>
            <a:ext cx="3591426" cy="1152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209952-E79E-ACC9-E222-D2C1CA115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088" y="3529584"/>
            <a:ext cx="3591426" cy="28404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E2BBBC-0257-FFCE-DA56-346C03791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9088" y="2769020"/>
            <a:ext cx="2742544" cy="7227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6A2725-A7B7-2139-C3FA-0B29D2442403}"/>
              </a:ext>
            </a:extLst>
          </p:cNvPr>
          <p:cNvSpPr txBox="1"/>
          <p:nvPr/>
        </p:nvSpPr>
        <p:spPr>
          <a:xfrm>
            <a:off x="114222" y="6485086"/>
            <a:ext cx="11506292" cy="30777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Insight: Strong growth observed in 2017 and 2018, reflecting market expansion.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19FA402-C679-E5E4-1819-5C8758931BA2}"/>
              </a:ext>
            </a:extLst>
          </p:cNvPr>
          <p:cNvSpPr/>
          <p:nvPr/>
        </p:nvSpPr>
        <p:spPr>
          <a:xfrm>
            <a:off x="6971446" y="1192001"/>
            <a:ext cx="944196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7CE0273-3F9C-1F34-DA4C-FE6968BCB442}"/>
              </a:ext>
            </a:extLst>
          </p:cNvPr>
          <p:cNvSpPr/>
          <p:nvPr/>
        </p:nvSpPr>
        <p:spPr>
          <a:xfrm>
            <a:off x="6971446" y="2807224"/>
            <a:ext cx="944196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3EA1831-6723-12C1-DFF5-0DC4C2DA508B}"/>
              </a:ext>
            </a:extLst>
          </p:cNvPr>
          <p:cNvSpPr/>
          <p:nvPr/>
        </p:nvSpPr>
        <p:spPr>
          <a:xfrm>
            <a:off x="6971446" y="4626629"/>
            <a:ext cx="944196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2E4499-19FF-5166-2AD2-EFAF4B473E60}"/>
              </a:ext>
            </a:extLst>
          </p:cNvPr>
          <p:cNvSpPr txBox="1"/>
          <p:nvPr/>
        </p:nvSpPr>
        <p:spPr>
          <a:xfrm>
            <a:off x="0" y="335064"/>
            <a:ext cx="637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SQL Query: 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A38FCF-7205-C65F-0180-176F3E479B18}"/>
              </a:ext>
            </a:extLst>
          </p:cNvPr>
          <p:cNvSpPr txBox="1"/>
          <p:nvPr/>
        </p:nvSpPr>
        <p:spPr>
          <a:xfrm>
            <a:off x="0" y="2426786"/>
            <a:ext cx="637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eaLnBrk="1" latinLnBrk="0" hangingPunct="1">
              <a:buClrTx/>
              <a:buSzPts val="1400"/>
            </a:pPr>
            <a:r>
              <a:rPr lang="en-US" sz="14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Python Code: </a:t>
            </a:r>
            <a:endParaRPr lang="en-IN" sz="1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79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0A6CB-1E5A-3F2E-CF93-B760AB701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4EC81E-7C12-B080-4375-18755B09E16F}"/>
              </a:ext>
            </a:extLst>
          </p:cNvPr>
          <p:cNvSpPr txBox="1"/>
          <p:nvPr/>
        </p:nvSpPr>
        <p:spPr>
          <a:xfrm>
            <a:off x="141654" y="611069"/>
            <a:ext cx="6295722" cy="19389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cust_yearly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AS (SELECT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o.customer_id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YEAR(STR_TO_DATE(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o.order_purchase_timestamp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'%Y-%m-%d %H:%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:%s')) AS yr, SUM(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oi.price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) AS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total_spent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FROM orders o  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JOIN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order_items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oi ON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o.order_id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oi.order_id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GROUP BY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o.customer_id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yr)SELECT yr,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total_spent</a:t>
            </a:r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FROM (SELECT cy.*, ROW_NUMBER() OVER (PARTITION BY yr 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ORDER BY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total_spent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DESC) AS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rn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cust_yearly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cy) t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rn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&lt;= 3ORDER BY yr,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total_spent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30325C-5340-609B-2A36-60AC28656E1F}"/>
              </a:ext>
            </a:extLst>
          </p:cNvPr>
          <p:cNvSpPr txBox="1"/>
          <p:nvPr/>
        </p:nvSpPr>
        <p:spPr>
          <a:xfrm>
            <a:off x="141654" y="3040325"/>
            <a:ext cx="6295722" cy="30469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order_totals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order_items.groupby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')['price'].sum().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reset_index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merged_data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orders.merge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order_totals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on='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', how='left')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merged_data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['Year']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pd.to_datetime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merged_data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order_purchase_timestamp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']).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dt.year</a:t>
            </a:r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yearly_spending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(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merged_data.groupby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(['Year', 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'])['price']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    .sum()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    .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reset_index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yearly_spending.columns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['Year', 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total_spent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top3_customers = (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yearly_spending.groupby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('Year')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    .apply(lambda x: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x.nlargest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(3, 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total_spent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'))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    .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reset_index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(drop=True))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top3_customers = top3_customers.sort_values(by=‘Year', ascending=True).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reset_index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(drop=True)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top3_customers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A28A95-E127-EFF5-EABC-317BC61E706D}"/>
              </a:ext>
            </a:extLst>
          </p:cNvPr>
          <p:cNvSpPr txBox="1"/>
          <p:nvPr/>
        </p:nvSpPr>
        <p:spPr>
          <a:xfrm>
            <a:off x="44498" y="0"/>
            <a:ext cx="8002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Q14. Top 3 customers who spent the most money in each year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90F951-0319-7EC3-5DE3-9E60FFBDF4CA}"/>
              </a:ext>
            </a:extLst>
          </p:cNvPr>
          <p:cNvSpPr txBox="1"/>
          <p:nvPr/>
        </p:nvSpPr>
        <p:spPr>
          <a:xfrm>
            <a:off x="141654" y="6316615"/>
            <a:ext cx="11908692" cy="30777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Insights: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top-spending customers vary each year, showing that high-value buyers are not consistent across years. </a:t>
            </a:r>
            <a:endParaRPr lang="en-IN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803826-FAA3-855A-9AF1-2309F799B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054" y="598634"/>
            <a:ext cx="4237241" cy="22313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22A338-5343-E878-9369-E72F7C90D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054" y="3040325"/>
            <a:ext cx="4237241" cy="3159406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F53FB9B4-64EF-62DA-4953-9A4A9CDA30C8}"/>
              </a:ext>
            </a:extLst>
          </p:cNvPr>
          <p:cNvSpPr/>
          <p:nvPr/>
        </p:nvSpPr>
        <p:spPr>
          <a:xfrm>
            <a:off x="6563117" y="4296862"/>
            <a:ext cx="944196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5C9B61D-610D-E634-A185-05017286EB7E}"/>
              </a:ext>
            </a:extLst>
          </p:cNvPr>
          <p:cNvSpPr/>
          <p:nvPr/>
        </p:nvSpPr>
        <p:spPr>
          <a:xfrm>
            <a:off x="6563117" y="1257399"/>
            <a:ext cx="944196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B6B0DB-7282-0D9F-BEC9-BF61B9AED101}"/>
              </a:ext>
            </a:extLst>
          </p:cNvPr>
          <p:cNvSpPr txBox="1"/>
          <p:nvPr/>
        </p:nvSpPr>
        <p:spPr>
          <a:xfrm>
            <a:off x="59436" y="324523"/>
            <a:ext cx="637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SQL Query: 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68A0B8-9E68-7CA7-3C1F-58F431C07248}"/>
              </a:ext>
            </a:extLst>
          </p:cNvPr>
          <p:cNvSpPr txBox="1"/>
          <p:nvPr/>
        </p:nvSpPr>
        <p:spPr>
          <a:xfrm>
            <a:off x="44498" y="2674106"/>
            <a:ext cx="637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eaLnBrk="1" latinLnBrk="0" hangingPunct="1">
              <a:buClrTx/>
              <a:buSzPts val="1400"/>
            </a:pPr>
            <a:r>
              <a:rPr lang="en-US" sz="14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Python Code: </a:t>
            </a:r>
            <a:endParaRPr lang="en-IN" sz="1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756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F0D06-D0A7-AA59-D5C0-E74C351A7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67FF40-4082-33FD-F77D-C97B6B0703E2}"/>
              </a:ext>
            </a:extLst>
          </p:cNvPr>
          <p:cNvSpPr txBox="1"/>
          <p:nvPr/>
        </p:nvSpPr>
        <p:spPr>
          <a:xfrm>
            <a:off x="132510" y="580680"/>
            <a:ext cx="8151954" cy="23083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cust_first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AS (SELECT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MIN(STR_TO_DATE(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order_purchase_timestamp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'%Y-%m-%d %H:%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:%s')) AS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first_purchase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 FROM orders  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GROUP BY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),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cust_next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AS (  SELECT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o.customer_id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MIN(STR_TO_DATE(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o.order_purchase_timestamp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'%Y-%m-%d %H:%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:%s')) AS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next_purchase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 FROM orders o  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JOIN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cust_first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cf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o.customer_id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cf.customer_id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WHERE STR_TO_DATE(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o.order_purchase_timestamp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'%Y-%m-%d %H:%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:%s') &gt;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cf.first_purchase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GROUP BY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o.customer_id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SELECT   ROUND(100 * SUM(CASE WHEN TIMESTAMPDIFF(MONTH,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cf.first_purchase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cn.next_purchase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) &lt;= 6 THEN 1 ELSE 0 END) / COUNT(*), 2) AS retention_pct_within_6_months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cust_first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cf</a:t>
            </a:r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LEFT JOIN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cust_next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cn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cf.customer_id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cn.customer_id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36F43C-DF1E-9368-EAA5-67CA3E3699C6}"/>
              </a:ext>
            </a:extLst>
          </p:cNvPr>
          <p:cNvSpPr txBox="1"/>
          <p:nvPr/>
        </p:nvSpPr>
        <p:spPr>
          <a:xfrm>
            <a:off x="132510" y="3230332"/>
            <a:ext cx="8151954" cy="28623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orders['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order_purchase_timestamp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pd.to_datetime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(orders['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order_purchase_timestamp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'], errors='coerce')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if 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first_purchase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 in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orders.columns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    orders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orders.drop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(columns=['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first_purchase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first_purchase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orders.groupby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')['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order_purchase_timestamp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'].min().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reset_index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first_purchase.columns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first_purchase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orders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orders.merge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first_purchase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on='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', how='left')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repeat_purchases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orders[orders['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order_purchase_timestamp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 &gt; orders['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first_purchase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']].copy()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repeat_purchases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month_diff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 = ((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repeat_purchases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order_purchase_timestamp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 -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repeat_purchases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first_purchase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']).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dt.days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// 30)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retained_customers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repeat_purchases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repeat_purchases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month_diff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 &lt;= 6]['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'].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nunique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total_customers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first_purchase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'].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nunique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retention_rate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round(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retained_customers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total_customers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* 100, 2)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print("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Retention_rate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:",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retention_rate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print("Total customers:",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total_customers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print("Repeat customers:",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retained_customers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E12DB8-427C-852C-3DE5-5A1FC455D2B0}"/>
              </a:ext>
            </a:extLst>
          </p:cNvPr>
          <p:cNvSpPr txBox="1"/>
          <p:nvPr/>
        </p:nvSpPr>
        <p:spPr>
          <a:xfrm>
            <a:off x="0" y="0"/>
            <a:ext cx="10972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Q15. Customer retention rate:</a:t>
            </a:r>
            <a:r>
              <a:rPr lang="en-U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%customers who make another purchase within 6 months of their first purchase</a:t>
            </a:r>
            <a:endParaRPr lang="en-IN" sz="16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958741-C925-4E90-38E6-873DCB747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4040" y="1391894"/>
            <a:ext cx="2465450" cy="685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7CC7DC-28A5-D388-D2B3-D44F0EEFD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040" y="4090715"/>
            <a:ext cx="2465450" cy="9051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E1BCBB-96F6-87D6-057D-AF1AD496DECE}"/>
              </a:ext>
            </a:extLst>
          </p:cNvPr>
          <p:cNvSpPr txBox="1"/>
          <p:nvPr/>
        </p:nvSpPr>
        <p:spPr>
          <a:xfrm>
            <a:off x="132510" y="6238732"/>
            <a:ext cx="11926980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 No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customers made a repeat purchase within 6 months of their first order, indicating low short-term loyalty. This suggests the company should focus on customer engagement, loyalty programs, and post-purchase communication.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1CD14A6-9044-9458-A2BE-6A9D0F5A9573}"/>
              </a:ext>
            </a:extLst>
          </p:cNvPr>
          <p:cNvSpPr/>
          <p:nvPr/>
        </p:nvSpPr>
        <p:spPr>
          <a:xfrm>
            <a:off x="8467154" y="4220123"/>
            <a:ext cx="944196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DB192E1-9708-8CC4-8F2E-2554298F6B3D}"/>
              </a:ext>
            </a:extLst>
          </p:cNvPr>
          <p:cNvSpPr/>
          <p:nvPr/>
        </p:nvSpPr>
        <p:spPr>
          <a:xfrm>
            <a:off x="8467154" y="1431459"/>
            <a:ext cx="944196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659213-375B-5CA9-34F4-0461AA78C116}"/>
              </a:ext>
            </a:extLst>
          </p:cNvPr>
          <p:cNvSpPr txBox="1"/>
          <p:nvPr/>
        </p:nvSpPr>
        <p:spPr>
          <a:xfrm>
            <a:off x="64008" y="257705"/>
            <a:ext cx="637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SQL Query: 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6BFF81-3837-8A6B-608C-C8ED1D1D2D4E}"/>
              </a:ext>
            </a:extLst>
          </p:cNvPr>
          <p:cNvSpPr txBox="1"/>
          <p:nvPr/>
        </p:nvSpPr>
        <p:spPr>
          <a:xfrm>
            <a:off x="64008" y="2949585"/>
            <a:ext cx="637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eaLnBrk="1" latinLnBrk="0" hangingPunct="1">
              <a:buClrTx/>
              <a:buSzPts val="1400"/>
            </a:pPr>
            <a:r>
              <a:rPr lang="en-US" sz="14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Python Code: </a:t>
            </a:r>
            <a:endParaRPr lang="en-IN" sz="1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60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4CEAC91-B26F-6942-F7A6-BC2F1797CDF7}"/>
              </a:ext>
            </a:extLst>
          </p:cNvPr>
          <p:cNvSpPr/>
          <p:nvPr/>
        </p:nvSpPr>
        <p:spPr>
          <a:xfrm>
            <a:off x="184404" y="205731"/>
            <a:ext cx="11823192" cy="1028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chemeClr val="accent1"/>
                </a:solidFill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2018 Monthly Trends &amp; Customer Behaviour</a:t>
            </a:r>
            <a:endParaRPr lang="en-US" sz="32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C665FE3A-2140-D9DA-C5AB-232E9DAF5458}"/>
              </a:ext>
            </a:extLst>
          </p:cNvPr>
          <p:cNvSpPr/>
          <p:nvPr/>
        </p:nvSpPr>
        <p:spPr>
          <a:xfrm>
            <a:off x="301752" y="947966"/>
            <a:ext cx="243417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latin typeface="Arial" panose="020B0604020202020204" pitchFamily="34" charset="0"/>
                <a:ea typeface="Montserrat Light" pitchFamily="34" charset="-122"/>
                <a:cs typeface="Arial" panose="020B0604020202020204" pitchFamily="34" charset="0"/>
              </a:rPr>
              <a:t>01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3142E650-78AB-BD86-43B0-B15C5417F2D2}"/>
              </a:ext>
            </a:extLst>
          </p:cNvPr>
          <p:cNvSpPr/>
          <p:nvPr/>
        </p:nvSpPr>
        <p:spPr>
          <a:xfrm>
            <a:off x="301752" y="1204665"/>
            <a:ext cx="11823192" cy="2286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E7D7069C-8918-98F0-040C-740106C259B9}"/>
              </a:ext>
            </a:extLst>
          </p:cNvPr>
          <p:cNvSpPr/>
          <p:nvPr/>
        </p:nvSpPr>
        <p:spPr>
          <a:xfrm>
            <a:off x="301752" y="1332657"/>
            <a:ext cx="389891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b="1" dirty="0"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Monthly Order Patterns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F1BCFAB4-8A67-21A1-F20E-A552B3234EBC}"/>
              </a:ext>
            </a:extLst>
          </p:cNvPr>
          <p:cNvSpPr/>
          <p:nvPr/>
        </p:nvSpPr>
        <p:spPr>
          <a:xfrm>
            <a:off x="301752" y="1688535"/>
            <a:ext cx="11823192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Order volume fluctuations throughout 2018 reveal seasonal trends and peak shopping periods, essential for inventory planning and resource allocation.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ABF65BDF-3C37-FBE1-1DAA-E9E3A96F87FD}"/>
              </a:ext>
            </a:extLst>
          </p:cNvPr>
          <p:cNvSpPr/>
          <p:nvPr/>
        </p:nvSpPr>
        <p:spPr>
          <a:xfrm>
            <a:off x="301752" y="2412434"/>
            <a:ext cx="243417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latin typeface="Arial" panose="020B0604020202020204" pitchFamily="34" charset="0"/>
                <a:ea typeface="Montserrat Light" pitchFamily="34" charset="-122"/>
                <a:cs typeface="Arial" panose="020B0604020202020204" pitchFamily="34" charset="0"/>
              </a:rPr>
              <a:t>02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D689E045-239C-33BE-C379-07E619084227}"/>
              </a:ext>
            </a:extLst>
          </p:cNvPr>
          <p:cNvSpPr/>
          <p:nvPr/>
        </p:nvSpPr>
        <p:spPr>
          <a:xfrm>
            <a:off x="301752" y="2669133"/>
            <a:ext cx="11823192" cy="2286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87336530-2121-2E88-CAD9-A3B418937812}"/>
              </a:ext>
            </a:extLst>
          </p:cNvPr>
          <p:cNvSpPr/>
          <p:nvPr/>
        </p:nvSpPr>
        <p:spPr>
          <a:xfrm>
            <a:off x="301752" y="2797125"/>
            <a:ext cx="312338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b="1" dirty="0"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City-Level Analysis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6CF0773A-7D76-FA7D-8D49-263A0A2BEB1C}"/>
              </a:ext>
            </a:extLst>
          </p:cNvPr>
          <p:cNvSpPr/>
          <p:nvPr/>
        </p:nvSpPr>
        <p:spPr>
          <a:xfrm>
            <a:off x="301752" y="3153003"/>
            <a:ext cx="11823192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Top 20 cities by average products per order showcase metropolitan areas driving higher basket values and premium purchasing behaviour.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9F512CD5-393B-000A-D31A-BDAC01CD2DCF}"/>
              </a:ext>
            </a:extLst>
          </p:cNvPr>
          <p:cNvSpPr/>
          <p:nvPr/>
        </p:nvSpPr>
        <p:spPr>
          <a:xfrm>
            <a:off x="301752" y="3668067"/>
            <a:ext cx="243417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latin typeface="Arial" panose="020B0604020202020204" pitchFamily="34" charset="0"/>
                <a:ea typeface="Montserrat Light" pitchFamily="34" charset="-122"/>
                <a:cs typeface="Arial" panose="020B0604020202020204" pitchFamily="34" charset="0"/>
              </a:rPr>
              <a:t>03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430FF912-6CDD-D564-F7F1-2A2F1F48ED3E}"/>
              </a:ext>
            </a:extLst>
          </p:cNvPr>
          <p:cNvSpPr/>
          <p:nvPr/>
        </p:nvSpPr>
        <p:spPr>
          <a:xfrm>
            <a:off x="301752" y="3924766"/>
            <a:ext cx="11823192" cy="2286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B1CB75F0-DE05-59F1-0156-E386A361D6F4}"/>
              </a:ext>
            </a:extLst>
          </p:cNvPr>
          <p:cNvSpPr/>
          <p:nvPr/>
        </p:nvSpPr>
        <p:spPr>
          <a:xfrm>
            <a:off x="301752" y="4052758"/>
            <a:ext cx="351211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b="1" dirty="0"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Revenue Distribution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51233FD2-B538-CE23-788A-B4E829B49B4B}"/>
              </a:ext>
            </a:extLst>
          </p:cNvPr>
          <p:cNvSpPr/>
          <p:nvPr/>
        </p:nvSpPr>
        <p:spPr>
          <a:xfrm>
            <a:off x="301752" y="4408636"/>
            <a:ext cx="11823192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Percentage revenue contribution by product category highlights strategic focus areas for marketing investment and supplier partnerships.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BB5AEC02-2697-4AF1-D9D6-AD7C56B6E709}"/>
              </a:ext>
            </a:extLst>
          </p:cNvPr>
          <p:cNvSpPr/>
          <p:nvPr/>
        </p:nvSpPr>
        <p:spPr>
          <a:xfrm>
            <a:off x="301752" y="4929973"/>
            <a:ext cx="243417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latin typeface="Arial" panose="020B0604020202020204" pitchFamily="34" charset="0"/>
                <a:ea typeface="Montserrat Light" pitchFamily="34" charset="-122"/>
                <a:cs typeface="Arial" panose="020B0604020202020204" pitchFamily="34" charset="0"/>
              </a:rPr>
              <a:t>04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80C9F7D3-7633-2126-A75A-E6C6282CE80F}"/>
              </a:ext>
            </a:extLst>
          </p:cNvPr>
          <p:cNvSpPr/>
          <p:nvPr/>
        </p:nvSpPr>
        <p:spPr>
          <a:xfrm>
            <a:off x="301752" y="5186671"/>
            <a:ext cx="11823192" cy="2286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8DD53703-B72F-4E37-7EE0-E427686D7192}"/>
              </a:ext>
            </a:extLst>
          </p:cNvPr>
          <p:cNvSpPr/>
          <p:nvPr/>
        </p:nvSpPr>
        <p:spPr>
          <a:xfrm>
            <a:off x="301752" y="5314664"/>
            <a:ext cx="3042897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b="1" dirty="0"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Price Sensitivity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C212F911-CED8-5C92-ACFD-D780B9A3A77A}"/>
              </a:ext>
            </a:extLst>
          </p:cNvPr>
          <p:cNvSpPr/>
          <p:nvPr/>
        </p:nvSpPr>
        <p:spPr>
          <a:xfrm>
            <a:off x="301752" y="5670541"/>
            <a:ext cx="11823192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Scatter plot analysis of price versus purchase frequency reveals optimal pricing strategies and customer value perception patterns.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972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8648D5CD-29CB-6033-1D98-0813E49D8D94}"/>
              </a:ext>
            </a:extLst>
          </p:cNvPr>
          <p:cNvSpPr/>
          <p:nvPr/>
        </p:nvSpPr>
        <p:spPr>
          <a:xfrm>
            <a:off x="2980208" y="1150502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r>
              <a:rPr lang="en-US" sz="3200" b="1" dirty="0">
                <a:solidFill>
                  <a:schemeClr val="accent1"/>
                </a:solidFill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Objective</a:t>
            </a:r>
            <a:endParaRPr lang="en-US" sz="32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3CBC85F7-039F-A24F-0F71-E16B6E016C31}"/>
              </a:ext>
            </a:extLst>
          </p:cNvPr>
          <p:cNvSpPr/>
          <p:nvPr/>
        </p:nvSpPr>
        <p:spPr>
          <a:xfrm>
            <a:off x="630936" y="2165866"/>
            <a:ext cx="10709148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Our analysis aims to unlock valuable insights from comprehensive ecommerce datasets, examining customer behaviour, order patterns, and product performance.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E8A1972B-D752-4AE4-8C79-DB1DEFBE0F67}"/>
              </a:ext>
            </a:extLst>
          </p:cNvPr>
          <p:cNvSpPr/>
          <p:nvPr/>
        </p:nvSpPr>
        <p:spPr>
          <a:xfrm>
            <a:off x="630936" y="3155633"/>
            <a:ext cx="1070914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ctr">
              <a:lnSpc>
                <a:spcPts val="2550"/>
              </a:lnSpc>
              <a:buSzPct val="100000"/>
              <a:buChar char="•"/>
            </a:pPr>
            <a:r>
              <a:rPr lang="en-US" sz="20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Extract actionable insights from customer, order, product, and seller datasets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A770847A-7279-B083-EF19-3947CDCBD064}"/>
              </a:ext>
            </a:extLst>
          </p:cNvPr>
          <p:cNvSpPr/>
          <p:nvPr/>
        </p:nvSpPr>
        <p:spPr>
          <a:xfrm>
            <a:off x="630936" y="3887629"/>
            <a:ext cx="1070914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ctr">
              <a:lnSpc>
                <a:spcPts val="2550"/>
              </a:lnSpc>
              <a:buSzPct val="100000"/>
              <a:buChar char="•"/>
            </a:pPr>
            <a:r>
              <a:rPr lang="en-US" sz="20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Analyse sales trends, order patterns, and customer behaviour dynamics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4F737BCE-D586-B794-8B93-127DC026D31E}"/>
              </a:ext>
            </a:extLst>
          </p:cNvPr>
          <p:cNvSpPr/>
          <p:nvPr/>
        </p:nvSpPr>
        <p:spPr>
          <a:xfrm>
            <a:off x="630936" y="4619625"/>
            <a:ext cx="1070914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ctr">
              <a:lnSpc>
                <a:spcPts val="2550"/>
              </a:lnSpc>
              <a:buSzPct val="100000"/>
              <a:buChar char="•"/>
            </a:pPr>
            <a:r>
              <a:rPr lang="en-US" sz="20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Visualise key metrics to support data-driven decision-making and strategic planning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469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81FA1FF-B92F-E5E0-BF59-A96F2F3F7789}"/>
              </a:ext>
            </a:extLst>
          </p:cNvPr>
          <p:cNvSpPr/>
          <p:nvPr/>
        </p:nvSpPr>
        <p:spPr>
          <a:xfrm>
            <a:off x="2205275" y="72355"/>
            <a:ext cx="7537728" cy="563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3200" b="1" dirty="0">
                <a:solidFill>
                  <a:schemeClr val="accent1"/>
                </a:solidFill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Advanced Analytics Deep Dive</a:t>
            </a:r>
            <a:endParaRPr lang="en-US" sz="32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02A443C-4D68-69A4-74B5-A1B6DF645AF6}"/>
              </a:ext>
            </a:extLst>
          </p:cNvPr>
          <p:cNvSpPr/>
          <p:nvPr/>
        </p:nvSpPr>
        <p:spPr>
          <a:xfrm>
            <a:off x="269161" y="1348113"/>
            <a:ext cx="11922839" cy="577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Sophisticated analytical techniques reveal patterns beyond surface-level metrics, providing strategic foresight for business growth.</a:t>
            </a:r>
            <a:endParaRPr lang="en-US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58B56C8C-719C-EAC9-6897-89B913516A65}"/>
              </a:ext>
            </a:extLst>
          </p:cNvPr>
          <p:cNvSpPr/>
          <p:nvPr/>
        </p:nvSpPr>
        <p:spPr>
          <a:xfrm>
            <a:off x="2327136" y="2082546"/>
            <a:ext cx="3850243" cy="2487335"/>
          </a:xfrm>
          <a:prstGeom prst="roundRect">
            <a:avLst>
              <a:gd name="adj" fmla="val 4411"/>
            </a:avLst>
          </a:prstGeom>
          <a:solidFill>
            <a:srgbClr val="F8ECE4"/>
          </a:solidFill>
          <a:ln/>
          <a:effectLst>
            <a:outerShdw dist="1651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C774C9BE-51AE-FAC5-1A78-538D60E952C1}"/>
              </a:ext>
            </a:extLst>
          </p:cNvPr>
          <p:cNvSpPr/>
          <p:nvPr/>
        </p:nvSpPr>
        <p:spPr>
          <a:xfrm>
            <a:off x="2327136" y="2059686"/>
            <a:ext cx="3850243" cy="91440"/>
          </a:xfrm>
          <a:prstGeom prst="roundRect">
            <a:avLst>
              <a:gd name="adj" fmla="val 10000"/>
            </a:avLst>
          </a:prstGeom>
          <a:solidFill>
            <a:srgbClr val="151617"/>
          </a:solidFill>
          <a:ln/>
        </p:spPr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FD92FBB3-0322-28F6-BEEB-C22B371E4C0A}"/>
              </a:ext>
            </a:extLst>
          </p:cNvPr>
          <p:cNvSpPr/>
          <p:nvPr/>
        </p:nvSpPr>
        <p:spPr>
          <a:xfrm>
            <a:off x="3981628" y="1811917"/>
            <a:ext cx="541258" cy="541258"/>
          </a:xfrm>
          <a:prstGeom prst="roundRect">
            <a:avLst>
              <a:gd name="adj" fmla="val 168940"/>
            </a:avLst>
          </a:prstGeom>
          <a:solidFill>
            <a:srgbClr val="151617"/>
          </a:solidFill>
          <a:ln/>
        </p:spPr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966F3210-A3CF-2C0A-8A0B-48324454EA12}"/>
              </a:ext>
            </a:extLst>
          </p:cNvPr>
          <p:cNvSpPr/>
          <p:nvPr/>
        </p:nvSpPr>
        <p:spPr>
          <a:xfrm>
            <a:off x="4144029" y="1947172"/>
            <a:ext cx="216456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1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2DF33B17-0003-8F65-67A3-210F7B5B8482}"/>
              </a:ext>
            </a:extLst>
          </p:cNvPr>
          <p:cNvSpPr/>
          <p:nvPr/>
        </p:nvSpPr>
        <p:spPr>
          <a:xfrm>
            <a:off x="2530375" y="2533555"/>
            <a:ext cx="3259812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Customer Value Trajectory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DAA43FCB-4AAF-9772-D860-8D9C0EF3D40A}"/>
              </a:ext>
            </a:extLst>
          </p:cNvPr>
          <p:cNvSpPr/>
          <p:nvPr/>
        </p:nvSpPr>
        <p:spPr>
          <a:xfrm>
            <a:off x="2530375" y="2923604"/>
            <a:ext cx="3443764" cy="1443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Moving average analysis of order values across sample customers demonstrates purchasing evolution over time, identifying high-value customer segments and growth opportunities.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043E73F4-1C9B-A9C7-15D4-6239E2361C16}"/>
              </a:ext>
            </a:extLst>
          </p:cNvPr>
          <p:cNvSpPr/>
          <p:nvPr/>
        </p:nvSpPr>
        <p:spPr>
          <a:xfrm>
            <a:off x="6357758" y="2082546"/>
            <a:ext cx="3850362" cy="2487335"/>
          </a:xfrm>
          <a:prstGeom prst="roundRect">
            <a:avLst>
              <a:gd name="adj" fmla="val 4411"/>
            </a:avLst>
          </a:prstGeom>
          <a:solidFill>
            <a:srgbClr val="F8ECE4"/>
          </a:solidFill>
          <a:ln/>
          <a:effectLst>
            <a:outerShdw dist="1651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1" name="Shape 9">
            <a:extLst>
              <a:ext uri="{FF2B5EF4-FFF2-40B4-BE49-F238E27FC236}">
                <a16:creationId xmlns:a16="http://schemas.microsoft.com/office/drawing/2014/main" id="{0E131C84-4561-0C38-91DD-2DDD7644B8FE}"/>
              </a:ext>
            </a:extLst>
          </p:cNvPr>
          <p:cNvSpPr/>
          <p:nvPr/>
        </p:nvSpPr>
        <p:spPr>
          <a:xfrm>
            <a:off x="6357758" y="2059686"/>
            <a:ext cx="3850362" cy="91440"/>
          </a:xfrm>
          <a:prstGeom prst="roundRect">
            <a:avLst>
              <a:gd name="adj" fmla="val 10000"/>
            </a:avLst>
          </a:prstGeom>
          <a:solidFill>
            <a:srgbClr val="151617"/>
          </a:solidFill>
          <a:ln/>
        </p:spPr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E5A783E9-0E7A-EFF7-813D-4581A04105A5}"/>
              </a:ext>
            </a:extLst>
          </p:cNvPr>
          <p:cNvSpPr/>
          <p:nvPr/>
        </p:nvSpPr>
        <p:spPr>
          <a:xfrm>
            <a:off x="8012251" y="1811917"/>
            <a:ext cx="541258" cy="541258"/>
          </a:xfrm>
          <a:prstGeom prst="roundRect">
            <a:avLst>
              <a:gd name="adj" fmla="val 168940"/>
            </a:avLst>
          </a:prstGeom>
          <a:solidFill>
            <a:srgbClr val="151617"/>
          </a:solidFill>
          <a:ln/>
        </p:spPr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AF387379-792E-1260-E602-4064FC8BC6DE}"/>
              </a:ext>
            </a:extLst>
          </p:cNvPr>
          <p:cNvSpPr/>
          <p:nvPr/>
        </p:nvSpPr>
        <p:spPr>
          <a:xfrm>
            <a:off x="8174652" y="1947172"/>
            <a:ext cx="216456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2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0C72D861-3BF2-487D-F471-684C5FA5043B}"/>
              </a:ext>
            </a:extLst>
          </p:cNvPr>
          <p:cNvSpPr/>
          <p:nvPr/>
        </p:nvSpPr>
        <p:spPr>
          <a:xfrm>
            <a:off x="6560998" y="2533555"/>
            <a:ext cx="2758559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Year-over-Year Growth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E98EC215-E22C-3926-BCAA-DCFB522AEDED}"/>
              </a:ext>
            </a:extLst>
          </p:cNvPr>
          <p:cNvSpPr/>
          <p:nvPr/>
        </p:nvSpPr>
        <p:spPr>
          <a:xfrm>
            <a:off x="6560998" y="2923604"/>
            <a:ext cx="3443883" cy="1443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Sales growth comparison reveals acceleration trends, highlighting successful strategies and areas requiring adjustment for sustained expansion.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9D36C62E-2667-EE81-33A4-5FD33A6C37D8}"/>
              </a:ext>
            </a:extLst>
          </p:cNvPr>
          <p:cNvSpPr/>
          <p:nvPr/>
        </p:nvSpPr>
        <p:spPr>
          <a:xfrm>
            <a:off x="2327136" y="5020889"/>
            <a:ext cx="7880985" cy="1621512"/>
          </a:xfrm>
          <a:prstGeom prst="roundRect">
            <a:avLst>
              <a:gd name="adj" fmla="val 6767"/>
            </a:avLst>
          </a:prstGeom>
          <a:solidFill>
            <a:srgbClr val="F8ECE4"/>
          </a:solidFill>
          <a:ln/>
          <a:effectLst>
            <a:outerShdw dist="1651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7" name="Shape 15">
            <a:extLst>
              <a:ext uri="{FF2B5EF4-FFF2-40B4-BE49-F238E27FC236}">
                <a16:creationId xmlns:a16="http://schemas.microsoft.com/office/drawing/2014/main" id="{15B28816-F091-6CA2-78A5-8D498F54CD2A}"/>
              </a:ext>
            </a:extLst>
          </p:cNvPr>
          <p:cNvSpPr/>
          <p:nvPr/>
        </p:nvSpPr>
        <p:spPr>
          <a:xfrm>
            <a:off x="2327136" y="4998029"/>
            <a:ext cx="7880985" cy="91440"/>
          </a:xfrm>
          <a:prstGeom prst="roundRect">
            <a:avLst>
              <a:gd name="adj" fmla="val 10000"/>
            </a:avLst>
          </a:prstGeom>
          <a:solidFill>
            <a:srgbClr val="151617"/>
          </a:solidFill>
          <a:ln/>
        </p:spPr>
      </p:sp>
      <p:sp>
        <p:nvSpPr>
          <p:cNvPr id="18" name="Shape 16">
            <a:extLst>
              <a:ext uri="{FF2B5EF4-FFF2-40B4-BE49-F238E27FC236}">
                <a16:creationId xmlns:a16="http://schemas.microsoft.com/office/drawing/2014/main" id="{66F3B64F-6CB7-E3FF-65B1-9AB6BC3E599C}"/>
              </a:ext>
            </a:extLst>
          </p:cNvPr>
          <p:cNvSpPr/>
          <p:nvPr/>
        </p:nvSpPr>
        <p:spPr>
          <a:xfrm>
            <a:off x="5996999" y="4750260"/>
            <a:ext cx="541258" cy="541258"/>
          </a:xfrm>
          <a:prstGeom prst="roundRect">
            <a:avLst>
              <a:gd name="adj" fmla="val 168940"/>
            </a:avLst>
          </a:prstGeom>
          <a:solidFill>
            <a:srgbClr val="151617"/>
          </a:solidFill>
          <a:ln/>
        </p:spPr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40D3EB28-1E80-B6A2-46C5-4B46AE9FE8FC}"/>
              </a:ext>
            </a:extLst>
          </p:cNvPr>
          <p:cNvSpPr/>
          <p:nvPr/>
        </p:nvSpPr>
        <p:spPr>
          <a:xfrm>
            <a:off x="6159400" y="4885515"/>
            <a:ext cx="216456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3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8">
            <a:extLst>
              <a:ext uri="{FF2B5EF4-FFF2-40B4-BE49-F238E27FC236}">
                <a16:creationId xmlns:a16="http://schemas.microsoft.com/office/drawing/2014/main" id="{AC336A3C-B76D-9644-FD49-60BD778B78F2}"/>
              </a:ext>
            </a:extLst>
          </p:cNvPr>
          <p:cNvSpPr/>
          <p:nvPr/>
        </p:nvSpPr>
        <p:spPr>
          <a:xfrm>
            <a:off x="2530375" y="5471898"/>
            <a:ext cx="2255401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Retention Metrics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0AC3FE16-D2D8-2191-30A9-6AC8666BC97F}"/>
              </a:ext>
            </a:extLst>
          </p:cNvPr>
          <p:cNvSpPr/>
          <p:nvPr/>
        </p:nvSpPr>
        <p:spPr>
          <a:xfrm>
            <a:off x="2530375" y="5861947"/>
            <a:ext cx="7474506" cy="577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Six-month customer retention analysis provides critical insights into loyalty programmes effectiveness and customer satisfaction levels.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4">
            <a:extLst>
              <a:ext uri="{FF2B5EF4-FFF2-40B4-BE49-F238E27FC236}">
                <a16:creationId xmlns:a16="http://schemas.microsoft.com/office/drawing/2014/main" id="{EC82FEFB-D28F-09A7-0714-98C100F197AA}"/>
              </a:ext>
            </a:extLst>
          </p:cNvPr>
          <p:cNvSpPr/>
          <p:nvPr/>
        </p:nvSpPr>
        <p:spPr>
          <a:xfrm>
            <a:off x="137158" y="1648150"/>
            <a:ext cx="7664053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5">
            <a:extLst>
              <a:ext uri="{FF2B5EF4-FFF2-40B4-BE49-F238E27FC236}">
                <a16:creationId xmlns:a16="http://schemas.microsoft.com/office/drawing/2014/main" id="{0F6545C6-2D0D-9A37-E3B8-35E60E96ED94}"/>
              </a:ext>
            </a:extLst>
          </p:cNvPr>
          <p:cNvSpPr/>
          <p:nvPr/>
        </p:nvSpPr>
        <p:spPr>
          <a:xfrm>
            <a:off x="119560" y="1897766"/>
            <a:ext cx="7664053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25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CCC2257-B9A4-AF6B-4460-A947B6C98BF9}"/>
              </a:ext>
            </a:extLst>
          </p:cNvPr>
          <p:cNvSpPr/>
          <p:nvPr/>
        </p:nvSpPr>
        <p:spPr>
          <a:xfrm>
            <a:off x="173736" y="91440"/>
            <a:ext cx="3264884" cy="512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chemeClr val="accent1"/>
                </a:solidFill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Tools &amp; Methodology</a:t>
            </a:r>
            <a:endParaRPr lang="en-US" sz="32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86F46B86-E12A-F393-633E-588726A77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36" y="625055"/>
            <a:ext cx="4023360" cy="3059978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A6F48075-A78A-F023-2C80-0AA7831E7763}"/>
              </a:ext>
            </a:extLst>
          </p:cNvPr>
          <p:cNvSpPr/>
          <p:nvPr/>
        </p:nvSpPr>
        <p:spPr>
          <a:xfrm>
            <a:off x="1344168" y="3791498"/>
            <a:ext cx="2365786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chemeClr val="accent1"/>
                </a:solidFill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SQL/MySQL</a:t>
            </a:r>
            <a:endParaRPr lang="en-US" sz="19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46268D0A-A4F2-C72C-9383-8F7713C3316D}"/>
              </a:ext>
            </a:extLst>
          </p:cNvPr>
          <p:cNvSpPr/>
          <p:nvPr/>
        </p:nvSpPr>
        <p:spPr>
          <a:xfrm>
            <a:off x="173736" y="4109466"/>
            <a:ext cx="4023360" cy="786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Robust data extraction, complex aggregations, and sophisticated calculations form the foundation of our analysis pipeline.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14792AA4-CAAF-135F-6FF5-A967FA4A1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978" y="623506"/>
            <a:ext cx="4111215" cy="3059978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7EF07DCE-C3FD-1304-8ED1-F5024ABBFA84}"/>
              </a:ext>
            </a:extLst>
          </p:cNvPr>
          <p:cNvSpPr/>
          <p:nvPr/>
        </p:nvSpPr>
        <p:spPr>
          <a:xfrm>
            <a:off x="5538545" y="3814538"/>
            <a:ext cx="2339621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chemeClr val="accent1"/>
                </a:solidFill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Python Analytics</a:t>
            </a:r>
            <a:endParaRPr lang="en-US" sz="19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AFBC46D0-E6DA-3105-9E34-7C5CA4A0D15F}"/>
              </a:ext>
            </a:extLst>
          </p:cNvPr>
          <p:cNvSpPr/>
          <p:nvPr/>
        </p:nvSpPr>
        <p:spPr>
          <a:xfrm>
            <a:off x="4282978" y="4109466"/>
            <a:ext cx="4111215" cy="786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Leveraging Pandas, Seaborn, and Matplotlib for advanced statistical analysis and compelling data visualisation.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360719A0-E794-0BE6-D82B-7934BCD8A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0075" y="598254"/>
            <a:ext cx="3711925" cy="3085230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1A1C95A1-DEB3-9E55-731E-9FC668702BF5}"/>
              </a:ext>
            </a:extLst>
          </p:cNvPr>
          <p:cNvSpPr/>
          <p:nvPr/>
        </p:nvSpPr>
        <p:spPr>
          <a:xfrm>
            <a:off x="9397662" y="3802166"/>
            <a:ext cx="1876750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chemeClr val="accent1"/>
                </a:solidFill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Google Colab</a:t>
            </a:r>
            <a:endParaRPr lang="en-US" sz="19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AD96416E-3AA8-6ED3-A7E5-8445DD2482D8}"/>
              </a:ext>
            </a:extLst>
          </p:cNvPr>
          <p:cNvSpPr/>
          <p:nvPr/>
        </p:nvSpPr>
        <p:spPr>
          <a:xfrm>
            <a:off x="8482049" y="4109466"/>
            <a:ext cx="3709951" cy="786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Interactive notebooks enable collaborative analysis, reproducible research, and seamless sharing of insights across teams.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056DA255-A03D-195F-53F5-F4C43B21ECF2}"/>
              </a:ext>
            </a:extLst>
          </p:cNvPr>
          <p:cNvSpPr/>
          <p:nvPr/>
        </p:nvSpPr>
        <p:spPr>
          <a:xfrm>
            <a:off x="173736" y="5320783"/>
            <a:ext cx="12191999" cy="524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400" b="1" dirty="0">
                <a:solidFill>
                  <a:schemeClr val="accent1"/>
                </a:solidFill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Conclusion: </a:t>
            </a:r>
          </a:p>
          <a:p>
            <a:pPr marL="0" indent="0" algn="l">
              <a:lnSpc>
                <a:spcPts val="2050"/>
              </a:lnSpc>
              <a:buNone/>
            </a:pPr>
            <a:r>
              <a:rPr lang="en-US" sz="14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This comprehensive analysis identifies high-revenue categories, quantifies customer retention, ranks seller performance, and uncovers city-level patterns empowering targeted marketing strategies and data-driven inventory planning for sustainable growth.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629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D3360-C50D-B911-AD0B-344EB13DC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087" y="2510118"/>
            <a:ext cx="9404723" cy="1400530"/>
          </a:xfrm>
        </p:spPr>
        <p:txBody>
          <a:bodyPr>
            <a:normAutofit/>
          </a:bodyPr>
          <a:lstStyle/>
          <a:p>
            <a:pPr algn="ctr"/>
            <a:r>
              <a:rPr lang="en-IN" sz="6000" dirty="0" err="1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</a:rPr>
              <a:t>ThANK</a:t>
            </a:r>
            <a:r>
              <a:rPr lang="en-IN" sz="6000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</a:rPr>
              <a:t> YOU</a:t>
            </a:r>
          </a:p>
        </p:txBody>
      </p:sp>
    </p:spTree>
    <p:extLst>
      <p:ext uri="{BB962C8B-B14F-4D97-AF65-F5344CB8AC3E}">
        <p14:creationId xmlns:p14="http://schemas.microsoft.com/office/powerpoint/2010/main" val="3189981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4BE65DA-12BB-2777-A8A9-0483392FAB41}"/>
              </a:ext>
            </a:extLst>
          </p:cNvPr>
          <p:cNvSpPr/>
          <p:nvPr/>
        </p:nvSpPr>
        <p:spPr>
          <a:xfrm>
            <a:off x="216813" y="15500"/>
            <a:ext cx="4393600" cy="748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3200" b="1" dirty="0">
                <a:solidFill>
                  <a:schemeClr val="accent1"/>
                </a:solidFill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Data Overview</a:t>
            </a:r>
            <a:endParaRPr lang="en-US" sz="32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02AB049B-7140-75E6-F9D0-EB4F5BC23EB4}"/>
              </a:ext>
            </a:extLst>
          </p:cNvPr>
          <p:cNvSpPr/>
          <p:nvPr/>
        </p:nvSpPr>
        <p:spPr>
          <a:xfrm>
            <a:off x="198584" y="601323"/>
            <a:ext cx="10125051" cy="765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Our comprehensive analysis draws from seven interconnected datasets, providing a 360-degree view of the ecommerce ecosystem.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513291AD-DB5D-2DAB-C99B-817752744C9A}"/>
              </a:ext>
            </a:extLst>
          </p:cNvPr>
          <p:cNvSpPr/>
          <p:nvPr/>
        </p:nvSpPr>
        <p:spPr>
          <a:xfrm>
            <a:off x="190963" y="1373760"/>
            <a:ext cx="10630349" cy="5511960"/>
          </a:xfrm>
          <a:prstGeom prst="roundRect">
            <a:avLst>
              <a:gd name="adj" fmla="val 18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412900FE-AE36-1042-23E3-18FD0F9D95BB}"/>
              </a:ext>
            </a:extLst>
          </p:cNvPr>
          <p:cNvSpPr/>
          <p:nvPr/>
        </p:nvSpPr>
        <p:spPr>
          <a:xfrm>
            <a:off x="198584" y="1381380"/>
            <a:ext cx="10617994" cy="68689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0E155BDC-DBA1-464F-EB35-6D2C01E767FE}"/>
              </a:ext>
            </a:extLst>
          </p:cNvPr>
          <p:cNvSpPr/>
          <p:nvPr/>
        </p:nvSpPr>
        <p:spPr>
          <a:xfrm>
            <a:off x="415397" y="1519017"/>
            <a:ext cx="2300076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chemeClr val="accent1"/>
                </a:solidFill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Dataset</a:t>
            </a:r>
            <a:endParaRPr lang="en-US" sz="17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12ECF650-8E27-0544-74CF-15C1806D1F24}"/>
              </a:ext>
            </a:extLst>
          </p:cNvPr>
          <p:cNvSpPr/>
          <p:nvPr/>
        </p:nvSpPr>
        <p:spPr>
          <a:xfrm>
            <a:off x="3693664" y="1519017"/>
            <a:ext cx="1766030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chemeClr val="accent1"/>
                </a:solidFill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Records</a:t>
            </a:r>
            <a:endParaRPr lang="en-US" sz="17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FE64131C-847A-C1BA-C38A-108C12CB26CD}"/>
              </a:ext>
            </a:extLst>
          </p:cNvPr>
          <p:cNvSpPr/>
          <p:nvPr/>
        </p:nvSpPr>
        <p:spPr>
          <a:xfrm>
            <a:off x="6313157" y="1519017"/>
            <a:ext cx="5485436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chemeClr val="accent1"/>
                </a:solidFill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Key Columns</a:t>
            </a:r>
            <a:endParaRPr lang="en-US" sz="17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29598F89-DD74-2EEA-A5D8-4FD91DF64AA6}"/>
              </a:ext>
            </a:extLst>
          </p:cNvPr>
          <p:cNvSpPr/>
          <p:nvPr/>
        </p:nvSpPr>
        <p:spPr>
          <a:xfrm>
            <a:off x="198584" y="2003482"/>
            <a:ext cx="10617994" cy="68689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0E4C1EF9-9473-13D4-1FEA-536B4B110CA7}"/>
              </a:ext>
            </a:extLst>
          </p:cNvPr>
          <p:cNvSpPr/>
          <p:nvPr/>
        </p:nvSpPr>
        <p:spPr>
          <a:xfrm>
            <a:off x="415397" y="2141118"/>
            <a:ext cx="2300076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Customers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6193D6A7-9ED9-3E41-8714-0433BC6FAF15}"/>
              </a:ext>
            </a:extLst>
          </p:cNvPr>
          <p:cNvSpPr/>
          <p:nvPr/>
        </p:nvSpPr>
        <p:spPr>
          <a:xfrm>
            <a:off x="3693664" y="2141118"/>
            <a:ext cx="1766030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99,441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F9F060D8-200D-30B8-AA2F-48E1A5B1AD61}"/>
              </a:ext>
            </a:extLst>
          </p:cNvPr>
          <p:cNvSpPr/>
          <p:nvPr/>
        </p:nvSpPr>
        <p:spPr>
          <a:xfrm>
            <a:off x="6313157" y="2141118"/>
            <a:ext cx="5485436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customer_id, city, state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1">
            <a:extLst>
              <a:ext uri="{FF2B5EF4-FFF2-40B4-BE49-F238E27FC236}">
                <a16:creationId xmlns:a16="http://schemas.microsoft.com/office/drawing/2014/main" id="{7B331473-DB2E-605E-D59D-AA127F4EBA94}"/>
              </a:ext>
            </a:extLst>
          </p:cNvPr>
          <p:cNvSpPr/>
          <p:nvPr/>
        </p:nvSpPr>
        <p:spPr>
          <a:xfrm>
            <a:off x="198584" y="2625583"/>
            <a:ext cx="10617994" cy="68689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00EC3CEE-25A1-2484-3869-80C022551B80}"/>
              </a:ext>
            </a:extLst>
          </p:cNvPr>
          <p:cNvSpPr/>
          <p:nvPr/>
        </p:nvSpPr>
        <p:spPr>
          <a:xfrm>
            <a:off x="415397" y="2763220"/>
            <a:ext cx="2300076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Orders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278241FD-1279-791C-7144-415EFEE4F6E9}"/>
              </a:ext>
            </a:extLst>
          </p:cNvPr>
          <p:cNvSpPr/>
          <p:nvPr/>
        </p:nvSpPr>
        <p:spPr>
          <a:xfrm>
            <a:off x="3693664" y="2763220"/>
            <a:ext cx="1766030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99,441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308A5CBF-E574-55B4-8B83-755050DA5513}"/>
              </a:ext>
            </a:extLst>
          </p:cNvPr>
          <p:cNvSpPr/>
          <p:nvPr/>
        </p:nvSpPr>
        <p:spPr>
          <a:xfrm>
            <a:off x="6313157" y="2763220"/>
            <a:ext cx="5485436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order_id, customer_id, timestamps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hape 15">
            <a:extLst>
              <a:ext uri="{FF2B5EF4-FFF2-40B4-BE49-F238E27FC236}">
                <a16:creationId xmlns:a16="http://schemas.microsoft.com/office/drawing/2014/main" id="{5DA1C5DD-A54A-986D-559D-BBE19D9DD4EF}"/>
              </a:ext>
            </a:extLst>
          </p:cNvPr>
          <p:cNvSpPr/>
          <p:nvPr/>
        </p:nvSpPr>
        <p:spPr>
          <a:xfrm>
            <a:off x="198584" y="3247685"/>
            <a:ext cx="10617994" cy="68689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1E1C4DF3-0CAC-227A-4090-DE9BC4AC60E1}"/>
              </a:ext>
            </a:extLst>
          </p:cNvPr>
          <p:cNvSpPr/>
          <p:nvPr/>
        </p:nvSpPr>
        <p:spPr>
          <a:xfrm>
            <a:off x="415397" y="3385321"/>
            <a:ext cx="2300076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Order Items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CED0C0E4-E9FC-244C-5E7E-E20D2EF832F2}"/>
              </a:ext>
            </a:extLst>
          </p:cNvPr>
          <p:cNvSpPr/>
          <p:nvPr/>
        </p:nvSpPr>
        <p:spPr>
          <a:xfrm>
            <a:off x="3693664" y="3385321"/>
            <a:ext cx="1766030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112,650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8">
            <a:extLst>
              <a:ext uri="{FF2B5EF4-FFF2-40B4-BE49-F238E27FC236}">
                <a16:creationId xmlns:a16="http://schemas.microsoft.com/office/drawing/2014/main" id="{0013A9C9-1652-B2C8-A79D-402956A36AC6}"/>
              </a:ext>
            </a:extLst>
          </p:cNvPr>
          <p:cNvSpPr/>
          <p:nvPr/>
        </p:nvSpPr>
        <p:spPr>
          <a:xfrm>
            <a:off x="6313157" y="3385321"/>
            <a:ext cx="5485436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order_id, product_id, seller_id, price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hape 19">
            <a:extLst>
              <a:ext uri="{FF2B5EF4-FFF2-40B4-BE49-F238E27FC236}">
                <a16:creationId xmlns:a16="http://schemas.microsoft.com/office/drawing/2014/main" id="{0328A032-2D71-700B-7D21-08706B95019E}"/>
              </a:ext>
            </a:extLst>
          </p:cNvPr>
          <p:cNvSpPr/>
          <p:nvPr/>
        </p:nvSpPr>
        <p:spPr>
          <a:xfrm>
            <a:off x="198584" y="3869787"/>
            <a:ext cx="10617994" cy="68689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E46F5A7D-BDB6-7A3B-5FC1-2EE5D48F5D6E}"/>
              </a:ext>
            </a:extLst>
          </p:cNvPr>
          <p:cNvSpPr/>
          <p:nvPr/>
        </p:nvSpPr>
        <p:spPr>
          <a:xfrm>
            <a:off x="415397" y="4007423"/>
            <a:ext cx="2300076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Payments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9D861805-5ADA-A667-C2D5-C46771F9484F}"/>
              </a:ext>
            </a:extLst>
          </p:cNvPr>
          <p:cNvSpPr/>
          <p:nvPr/>
        </p:nvSpPr>
        <p:spPr>
          <a:xfrm>
            <a:off x="3693664" y="4007423"/>
            <a:ext cx="1766030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103,886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22">
            <a:extLst>
              <a:ext uri="{FF2B5EF4-FFF2-40B4-BE49-F238E27FC236}">
                <a16:creationId xmlns:a16="http://schemas.microsoft.com/office/drawing/2014/main" id="{9EC21C72-FD16-33FD-F987-24E4BCBD9BFD}"/>
              </a:ext>
            </a:extLst>
          </p:cNvPr>
          <p:cNvSpPr/>
          <p:nvPr/>
        </p:nvSpPr>
        <p:spPr>
          <a:xfrm>
            <a:off x="6313157" y="4007423"/>
            <a:ext cx="5485436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order_id, payment_type, installments, value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hape 23">
            <a:extLst>
              <a:ext uri="{FF2B5EF4-FFF2-40B4-BE49-F238E27FC236}">
                <a16:creationId xmlns:a16="http://schemas.microsoft.com/office/drawing/2014/main" id="{F65F6F14-09CD-6C3E-5AE6-3A598F91B355}"/>
              </a:ext>
            </a:extLst>
          </p:cNvPr>
          <p:cNvSpPr/>
          <p:nvPr/>
        </p:nvSpPr>
        <p:spPr>
          <a:xfrm>
            <a:off x="198584" y="4491888"/>
            <a:ext cx="10617994" cy="68689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>
            <a:extLst>
              <a:ext uri="{FF2B5EF4-FFF2-40B4-BE49-F238E27FC236}">
                <a16:creationId xmlns:a16="http://schemas.microsoft.com/office/drawing/2014/main" id="{58095B38-769F-BFEF-3D65-F168674128D4}"/>
              </a:ext>
            </a:extLst>
          </p:cNvPr>
          <p:cNvSpPr/>
          <p:nvPr/>
        </p:nvSpPr>
        <p:spPr>
          <a:xfrm>
            <a:off x="415397" y="4629524"/>
            <a:ext cx="2300076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Sellers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 25">
            <a:extLst>
              <a:ext uri="{FF2B5EF4-FFF2-40B4-BE49-F238E27FC236}">
                <a16:creationId xmlns:a16="http://schemas.microsoft.com/office/drawing/2014/main" id="{9B32FC0B-B45C-9DE9-B073-22222A71C47F}"/>
              </a:ext>
            </a:extLst>
          </p:cNvPr>
          <p:cNvSpPr/>
          <p:nvPr/>
        </p:nvSpPr>
        <p:spPr>
          <a:xfrm>
            <a:off x="3693664" y="4629524"/>
            <a:ext cx="1766030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3,095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26">
            <a:extLst>
              <a:ext uri="{FF2B5EF4-FFF2-40B4-BE49-F238E27FC236}">
                <a16:creationId xmlns:a16="http://schemas.microsoft.com/office/drawing/2014/main" id="{9E95A734-ABA6-793F-4126-E142BA285D17}"/>
              </a:ext>
            </a:extLst>
          </p:cNvPr>
          <p:cNvSpPr/>
          <p:nvPr/>
        </p:nvSpPr>
        <p:spPr>
          <a:xfrm>
            <a:off x="6313157" y="4629524"/>
            <a:ext cx="5485436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seller_id, city, state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hape 27">
            <a:extLst>
              <a:ext uri="{FF2B5EF4-FFF2-40B4-BE49-F238E27FC236}">
                <a16:creationId xmlns:a16="http://schemas.microsoft.com/office/drawing/2014/main" id="{7C46C9AB-C350-D54D-3E3C-2DD04A466FD1}"/>
              </a:ext>
            </a:extLst>
          </p:cNvPr>
          <p:cNvSpPr/>
          <p:nvPr/>
        </p:nvSpPr>
        <p:spPr>
          <a:xfrm>
            <a:off x="198584" y="5113990"/>
            <a:ext cx="10617994" cy="68689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>
            <a:extLst>
              <a:ext uri="{FF2B5EF4-FFF2-40B4-BE49-F238E27FC236}">
                <a16:creationId xmlns:a16="http://schemas.microsoft.com/office/drawing/2014/main" id="{06B30C4D-4D85-714B-5EE2-609F11C19128}"/>
              </a:ext>
            </a:extLst>
          </p:cNvPr>
          <p:cNvSpPr/>
          <p:nvPr/>
        </p:nvSpPr>
        <p:spPr>
          <a:xfrm>
            <a:off x="415397" y="5251626"/>
            <a:ext cx="2300076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Products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 29">
            <a:extLst>
              <a:ext uri="{FF2B5EF4-FFF2-40B4-BE49-F238E27FC236}">
                <a16:creationId xmlns:a16="http://schemas.microsoft.com/office/drawing/2014/main" id="{5F5E13F8-A13C-7520-66AD-7E891D86C9EA}"/>
              </a:ext>
            </a:extLst>
          </p:cNvPr>
          <p:cNvSpPr/>
          <p:nvPr/>
        </p:nvSpPr>
        <p:spPr>
          <a:xfrm>
            <a:off x="3693664" y="5251626"/>
            <a:ext cx="1766030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32,951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 30">
            <a:extLst>
              <a:ext uri="{FF2B5EF4-FFF2-40B4-BE49-F238E27FC236}">
                <a16:creationId xmlns:a16="http://schemas.microsoft.com/office/drawing/2014/main" id="{0CD1F966-D249-021E-81E2-D30ED5787728}"/>
              </a:ext>
            </a:extLst>
          </p:cNvPr>
          <p:cNvSpPr/>
          <p:nvPr/>
        </p:nvSpPr>
        <p:spPr>
          <a:xfrm>
            <a:off x="6313157" y="5251626"/>
            <a:ext cx="5485436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product_id, category, price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Shape 31">
            <a:extLst>
              <a:ext uri="{FF2B5EF4-FFF2-40B4-BE49-F238E27FC236}">
                <a16:creationId xmlns:a16="http://schemas.microsoft.com/office/drawing/2014/main" id="{076E10CD-6B2D-CDC6-58D5-0D1FCF9C0B07}"/>
              </a:ext>
            </a:extLst>
          </p:cNvPr>
          <p:cNvSpPr/>
          <p:nvPr/>
        </p:nvSpPr>
        <p:spPr>
          <a:xfrm>
            <a:off x="198584" y="5736091"/>
            <a:ext cx="10617994" cy="68689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4" name="Text 32">
            <a:extLst>
              <a:ext uri="{FF2B5EF4-FFF2-40B4-BE49-F238E27FC236}">
                <a16:creationId xmlns:a16="http://schemas.microsoft.com/office/drawing/2014/main" id="{92BD3762-8DA2-9142-FD00-98FD2B16DBB1}"/>
              </a:ext>
            </a:extLst>
          </p:cNvPr>
          <p:cNvSpPr/>
          <p:nvPr/>
        </p:nvSpPr>
        <p:spPr>
          <a:xfrm>
            <a:off x="415397" y="5873727"/>
            <a:ext cx="2300076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Geolocation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 33">
            <a:extLst>
              <a:ext uri="{FF2B5EF4-FFF2-40B4-BE49-F238E27FC236}">
                <a16:creationId xmlns:a16="http://schemas.microsoft.com/office/drawing/2014/main" id="{AAC10D75-9BED-BEED-43CB-60AC7A0C8E45}"/>
              </a:ext>
            </a:extLst>
          </p:cNvPr>
          <p:cNvSpPr/>
          <p:nvPr/>
        </p:nvSpPr>
        <p:spPr>
          <a:xfrm>
            <a:off x="3693664" y="5873727"/>
            <a:ext cx="1766030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1,000,163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 34">
            <a:extLst>
              <a:ext uri="{FF2B5EF4-FFF2-40B4-BE49-F238E27FC236}">
                <a16:creationId xmlns:a16="http://schemas.microsoft.com/office/drawing/2014/main" id="{5E1A5A02-8B2D-5B88-B682-D08A9503A08D}"/>
              </a:ext>
            </a:extLst>
          </p:cNvPr>
          <p:cNvSpPr/>
          <p:nvPr/>
        </p:nvSpPr>
        <p:spPr>
          <a:xfrm>
            <a:off x="6313157" y="5873727"/>
            <a:ext cx="5485436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zip_code, lat, lng, city, state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043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E6E0048-E3A5-59A5-B5B0-FD91122397B2}"/>
              </a:ext>
            </a:extLst>
          </p:cNvPr>
          <p:cNvSpPr/>
          <p:nvPr/>
        </p:nvSpPr>
        <p:spPr>
          <a:xfrm>
            <a:off x="3044297" y="1565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3200" b="1" dirty="0">
                <a:solidFill>
                  <a:schemeClr val="accent1"/>
                </a:solidFill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Basic Insights</a:t>
            </a:r>
            <a:endParaRPr lang="en-US" sz="32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1F707798-A07D-7224-21A2-F885FA42EBB4}"/>
              </a:ext>
            </a:extLst>
          </p:cNvPr>
          <p:cNvSpPr/>
          <p:nvPr/>
        </p:nvSpPr>
        <p:spPr>
          <a:xfrm>
            <a:off x="2093762" y="865820"/>
            <a:ext cx="3664744" cy="2928940"/>
          </a:xfrm>
          <a:prstGeom prst="roundRect">
            <a:avLst>
              <a:gd name="adj" fmla="val 26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3E9BBFF0-3B7C-5171-8A3E-C60BBAED8112}"/>
              </a:ext>
            </a:extLst>
          </p:cNvPr>
          <p:cNvSpPr/>
          <p:nvPr/>
        </p:nvSpPr>
        <p:spPr>
          <a:xfrm>
            <a:off x="2328196" y="1041262"/>
            <a:ext cx="319587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Customer Distribution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1CC60D50-51C6-E4F2-FAEF-FFC9FF6D8EEA}"/>
              </a:ext>
            </a:extLst>
          </p:cNvPr>
          <p:cNvSpPr/>
          <p:nvPr/>
        </p:nvSpPr>
        <p:spPr>
          <a:xfrm>
            <a:off x="2328196" y="1401602"/>
            <a:ext cx="319587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Analysis reveals customers spread across numerous unique cities throughout World, indicating widespread market penetration and diverse geographical reach.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E8D55F38-0239-51C2-B820-558512144CDE}"/>
              </a:ext>
            </a:extLst>
          </p:cNvPr>
          <p:cNvSpPr/>
          <p:nvPr/>
        </p:nvSpPr>
        <p:spPr>
          <a:xfrm>
            <a:off x="6000559" y="865820"/>
            <a:ext cx="3664863" cy="2928940"/>
          </a:xfrm>
          <a:prstGeom prst="roundRect">
            <a:avLst>
              <a:gd name="adj" fmla="val 26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A3DDCB63-ADF6-8A78-6CA9-41D356644C05}"/>
              </a:ext>
            </a:extLst>
          </p:cNvPr>
          <p:cNvSpPr/>
          <p:nvPr/>
        </p:nvSpPr>
        <p:spPr>
          <a:xfrm>
            <a:off x="6379891" y="1062990"/>
            <a:ext cx="28909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2017 Order Volume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2290ABC5-64DF-0879-58B1-2CF71CAD60F3}"/>
              </a:ext>
            </a:extLst>
          </p:cNvPr>
          <p:cNvSpPr/>
          <p:nvPr/>
        </p:nvSpPr>
        <p:spPr>
          <a:xfrm>
            <a:off x="6227372" y="1401602"/>
            <a:ext cx="319599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A robust 45,101</a:t>
            </a:r>
            <a:r>
              <a:rPr lang="en-US" sz="1750" b="1" dirty="0">
                <a:solidFill>
                  <a:srgbClr val="151617"/>
                </a:solidFill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 orders</a:t>
            </a:r>
            <a:r>
              <a:rPr lang="en-US" sz="1750" dirty="0">
                <a:solidFill>
                  <a:srgbClr val="151617"/>
                </a:solidFill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 were processed in 2017, demonstrating strong platform engagement and sustained customer activity throughout the year.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8C8E9CDC-182C-BE07-93CC-FE0D5615D31B}"/>
              </a:ext>
            </a:extLst>
          </p:cNvPr>
          <p:cNvSpPr/>
          <p:nvPr/>
        </p:nvSpPr>
        <p:spPr>
          <a:xfrm>
            <a:off x="2093762" y="3907035"/>
            <a:ext cx="7556421" cy="1549363"/>
          </a:xfrm>
          <a:prstGeom prst="roundRect">
            <a:avLst>
              <a:gd name="adj" fmla="val 44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86BE131A-85F8-FCBC-EE2E-E5E06D08B9ED}"/>
              </a:ext>
            </a:extLst>
          </p:cNvPr>
          <p:cNvSpPr/>
          <p:nvPr/>
        </p:nvSpPr>
        <p:spPr>
          <a:xfrm>
            <a:off x="4378987" y="4085274"/>
            <a:ext cx="29859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Payment Flexibility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A1118F04-5823-2875-E895-16CD2F0AAB3E}"/>
              </a:ext>
            </a:extLst>
          </p:cNvPr>
          <p:cNvSpPr/>
          <p:nvPr/>
        </p:nvSpPr>
        <p:spPr>
          <a:xfrm>
            <a:off x="2335814" y="4330542"/>
            <a:ext cx="70875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Significant portion of customers opted for installment-based payments, reflecting the importance of flexible payment options in driving conversions.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C6865799-9D95-A5B3-A469-A44EFE0D8F6A}"/>
              </a:ext>
            </a:extLst>
          </p:cNvPr>
          <p:cNvSpPr/>
          <p:nvPr/>
        </p:nvSpPr>
        <p:spPr>
          <a:xfrm>
            <a:off x="2093762" y="5568673"/>
            <a:ext cx="7556421" cy="1197887"/>
          </a:xfrm>
          <a:prstGeom prst="roundRect">
            <a:avLst>
              <a:gd name="adj" fmla="val 44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pPr>
              <a:lnSpc>
                <a:spcPts val="2850"/>
              </a:lnSpc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85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analytical questions were addressed through SQL queries, and the results were visualized using Python for better insight representation.</a:t>
            </a:r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B6D7A4F1-9521-F821-4A21-958BBE057FFD}"/>
              </a:ext>
            </a:extLst>
          </p:cNvPr>
          <p:cNvSpPr/>
          <p:nvPr/>
        </p:nvSpPr>
        <p:spPr>
          <a:xfrm>
            <a:off x="4265522" y="5637850"/>
            <a:ext cx="29859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Solved Questions</a:t>
            </a:r>
          </a:p>
        </p:txBody>
      </p:sp>
    </p:spTree>
    <p:extLst>
      <p:ext uri="{BB962C8B-B14F-4D97-AF65-F5344CB8AC3E}">
        <p14:creationId xmlns:p14="http://schemas.microsoft.com/office/powerpoint/2010/main" val="478292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081DF7-8D43-3F91-D38D-F0CBF8D57C91}"/>
              </a:ext>
            </a:extLst>
          </p:cNvPr>
          <p:cNvSpPr txBox="1"/>
          <p:nvPr/>
        </p:nvSpPr>
        <p:spPr>
          <a:xfrm>
            <a:off x="111936" y="41712"/>
            <a:ext cx="6094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Q1. Unique Cities Where Customers Are Located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5D361C-40E9-1266-C2A1-DEA6944E87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" r="-55024" b="51393"/>
          <a:stretch>
            <a:fillRect/>
          </a:stretch>
        </p:blipFill>
        <p:spPr>
          <a:xfrm>
            <a:off x="7402663" y="692364"/>
            <a:ext cx="2690700" cy="9910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D8C3A4-3AF7-DA59-0630-A13F742D2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663" y="1798773"/>
            <a:ext cx="1758012" cy="10200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09E30F5-B881-A1C2-2206-EA87B0272042}"/>
              </a:ext>
            </a:extLst>
          </p:cNvPr>
          <p:cNvSpPr txBox="1"/>
          <p:nvPr/>
        </p:nvSpPr>
        <p:spPr>
          <a:xfrm>
            <a:off x="214806" y="6340537"/>
            <a:ext cx="11900994" cy="30777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Insight: Customers are spread across more than 4000 cities, showing diverse market reach, Sao Paulo has highest no. of Customers </a:t>
            </a:r>
            <a:r>
              <a:rPr lang="en-US" sz="1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i.e</a:t>
            </a:r>
            <a:r>
              <a:rPr lang="en-US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15540.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FAEC97-42B3-9FB9-DF8F-F664BAE299F6}"/>
              </a:ext>
            </a:extLst>
          </p:cNvPr>
          <p:cNvSpPr txBox="1"/>
          <p:nvPr/>
        </p:nvSpPr>
        <p:spPr>
          <a:xfrm>
            <a:off x="111936" y="364878"/>
            <a:ext cx="637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SQL Query: 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8FFBE1-99FD-0275-C38E-C698F2E3F566}"/>
              </a:ext>
            </a:extLst>
          </p:cNvPr>
          <p:cNvSpPr txBox="1"/>
          <p:nvPr/>
        </p:nvSpPr>
        <p:spPr>
          <a:xfrm>
            <a:off x="111936" y="1470675"/>
            <a:ext cx="637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eaLnBrk="1" latinLnBrk="0" hangingPunct="1">
              <a:buClrTx/>
              <a:buSzPts val="1400"/>
            </a:pPr>
            <a:r>
              <a:rPr lang="en-US" sz="14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Python Code: </a:t>
            </a:r>
            <a:endParaRPr lang="en-IN" sz="1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373554-ABFB-534D-6257-289A9212267A}"/>
              </a:ext>
            </a:extLst>
          </p:cNvPr>
          <p:cNvSpPr txBox="1"/>
          <p:nvPr/>
        </p:nvSpPr>
        <p:spPr>
          <a:xfrm>
            <a:off x="214806" y="655069"/>
            <a:ext cx="5991606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SELECT DISTINCT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customer_city</a:t>
            </a:r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FROM customers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customer_city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IS NOT NULL AND TRIM(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customer_city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) &lt;&gt; ‘ ’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ORDER BY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customer_city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2C9E2F-7D2A-B919-D81B-C28B734183C0}"/>
              </a:ext>
            </a:extLst>
          </p:cNvPr>
          <p:cNvSpPr txBox="1"/>
          <p:nvPr/>
        </p:nvSpPr>
        <p:spPr>
          <a:xfrm>
            <a:off x="214806" y="1800983"/>
            <a:ext cx="5991606" cy="10156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Count_Of_Unique_Cities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= customers['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customer_city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'].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nunique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print("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Count_Of_Unique_Cities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:" ,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Count_Of_Unique_Cities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unique_cities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= sorted(customers['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customer_city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'].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dropna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().unique())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for city in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unique_cities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    print(city)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2137E2-6D56-13C2-64AD-623C51E80FA7}"/>
              </a:ext>
            </a:extLst>
          </p:cNvPr>
          <p:cNvSpPr txBox="1"/>
          <p:nvPr/>
        </p:nvSpPr>
        <p:spPr>
          <a:xfrm>
            <a:off x="214806" y="2978553"/>
            <a:ext cx="5991606" cy="24929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city_counts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customers['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customer_city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'].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value_counts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reset_index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city_counts.columns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['City', 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Customer_Count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top_cities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city_counts.head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(20)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plt.figure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figsize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=(12,8))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ax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sns.barplot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(x='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Customer_Count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', y='City', data=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top_cities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palette='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viridis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plt.title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('Top 20 Cities by Number of Customers',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=14)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plt.xlabel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('Number of Customers',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=12)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plt.ylabel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('City',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=12)</a:t>
            </a:r>
            <a:b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(count, city) in enumerate(zip(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top_cities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Customer_Count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top_cities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['City'])):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ax.text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(count + 10,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f'{count}',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center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=10)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plt.show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9148884-DA9A-9A1E-847C-A3A6C0CA4FB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10"/>
          <a:stretch>
            <a:fillRect/>
          </a:stretch>
        </p:blipFill>
        <p:spPr>
          <a:xfrm>
            <a:off x="7402663" y="2978552"/>
            <a:ext cx="4713137" cy="3157071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72FA3AE9-7483-2E1A-2A72-40B62784235C}"/>
              </a:ext>
            </a:extLst>
          </p:cNvPr>
          <p:cNvSpPr/>
          <p:nvPr/>
        </p:nvSpPr>
        <p:spPr>
          <a:xfrm>
            <a:off x="6359388" y="3901882"/>
            <a:ext cx="944196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2223240-050E-654F-0BA5-B45AED85CB56}"/>
              </a:ext>
            </a:extLst>
          </p:cNvPr>
          <p:cNvSpPr/>
          <p:nvPr/>
        </p:nvSpPr>
        <p:spPr>
          <a:xfrm>
            <a:off x="6359388" y="1985648"/>
            <a:ext cx="944196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4A3362F6-1E2F-AFEB-FE45-0D21FC14712C}"/>
              </a:ext>
            </a:extLst>
          </p:cNvPr>
          <p:cNvSpPr/>
          <p:nvPr/>
        </p:nvSpPr>
        <p:spPr>
          <a:xfrm>
            <a:off x="6309282" y="748499"/>
            <a:ext cx="944196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789700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DFBB33-3729-0011-2C4B-E5E243FA283C}"/>
              </a:ext>
            </a:extLst>
          </p:cNvPr>
          <p:cNvSpPr txBox="1"/>
          <p:nvPr/>
        </p:nvSpPr>
        <p:spPr>
          <a:xfrm>
            <a:off x="75438" y="45523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Q2. Total Orders Placed in 2017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BC1E24-49C7-7EB8-5E60-E0B001417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870" y="932431"/>
            <a:ext cx="1762371" cy="905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0CF738-3E3E-A49A-582B-F7924603D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870" y="2232449"/>
            <a:ext cx="2591162" cy="4477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7EF002B-EFB0-0C57-E508-C4575B330F59}"/>
              </a:ext>
            </a:extLst>
          </p:cNvPr>
          <p:cNvSpPr txBox="1"/>
          <p:nvPr/>
        </p:nvSpPr>
        <p:spPr>
          <a:xfrm>
            <a:off x="231648" y="6127543"/>
            <a:ext cx="11820144" cy="30777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High volume of orders in November 2017(7544) indicates a strong dataset for order behavior analysis with a total orders of 45101 for 2017.</a:t>
            </a:r>
            <a:endParaRPr lang="en-IN" sz="1400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D6E8F9-CC96-A82A-E40B-4E987F4B6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9870" y="2835430"/>
            <a:ext cx="4491609" cy="303705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0208EE7-33BA-BD52-2D7E-0013DEB4325E}"/>
              </a:ext>
            </a:extLst>
          </p:cNvPr>
          <p:cNvSpPr txBox="1"/>
          <p:nvPr/>
        </p:nvSpPr>
        <p:spPr>
          <a:xfrm>
            <a:off x="220521" y="688352"/>
            <a:ext cx="6160770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SELECT COUNT(*) AS orders_2017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FROM orders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WHERE 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order_purchase_timestamp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IS NOT NULL  AND STR_TO_DATE(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order_purchase_timestamp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'%Y-%m-%d %H:%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:%s') IS NOT NULL  AND YEAR(STR_TO_DATE(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order_purchase_timestamp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'%Y-%m-%d %H:%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:%s')) = 2017;</a:t>
            </a:r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0C74F4-B409-1A5C-19E4-78700CA18C3C}"/>
              </a:ext>
            </a:extLst>
          </p:cNvPr>
          <p:cNvSpPr txBox="1"/>
          <p:nvPr/>
        </p:nvSpPr>
        <p:spPr>
          <a:xfrm>
            <a:off x="220521" y="2289410"/>
            <a:ext cx="616077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orders_2017 = orders[orders['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order_purchase_timestamp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'].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dt.year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== 2017]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print("Orders in 2017:", orders_2017.shape[0])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97384F5A-85D9-846F-2CD2-8B9DB98CE975}"/>
              </a:ext>
            </a:extLst>
          </p:cNvPr>
          <p:cNvSpPr/>
          <p:nvPr/>
        </p:nvSpPr>
        <p:spPr>
          <a:xfrm>
            <a:off x="6489876" y="998040"/>
            <a:ext cx="944196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D03D03-0C52-DC6C-3F6E-2958A37F5F8A}"/>
              </a:ext>
            </a:extLst>
          </p:cNvPr>
          <p:cNvSpPr txBox="1"/>
          <p:nvPr/>
        </p:nvSpPr>
        <p:spPr>
          <a:xfrm>
            <a:off x="111936" y="364878"/>
            <a:ext cx="637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SQL Query: 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89B8A9-30DC-5F49-8109-864F29FC51FD}"/>
              </a:ext>
            </a:extLst>
          </p:cNvPr>
          <p:cNvSpPr txBox="1"/>
          <p:nvPr/>
        </p:nvSpPr>
        <p:spPr>
          <a:xfrm>
            <a:off x="157734" y="1924672"/>
            <a:ext cx="637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eaLnBrk="1" latinLnBrk="0" hangingPunct="1">
              <a:buClrTx/>
              <a:buSzPts val="1400"/>
            </a:pPr>
            <a:r>
              <a:rPr lang="en-US" sz="14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Python Code: </a:t>
            </a:r>
            <a:endParaRPr lang="en-IN" sz="1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AFF09646-FA7B-6294-411E-0FBEEBD8D65E}"/>
              </a:ext>
            </a:extLst>
          </p:cNvPr>
          <p:cNvSpPr/>
          <p:nvPr/>
        </p:nvSpPr>
        <p:spPr>
          <a:xfrm>
            <a:off x="6489876" y="4035759"/>
            <a:ext cx="944196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31577862-F8A1-16CD-0225-6EAAD73FB00F}"/>
              </a:ext>
            </a:extLst>
          </p:cNvPr>
          <p:cNvSpPr/>
          <p:nvPr/>
        </p:nvSpPr>
        <p:spPr>
          <a:xfrm>
            <a:off x="6489876" y="2175910"/>
            <a:ext cx="944196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F8D5B1-5EF8-96DD-51A7-FC7DBC3BFC70}"/>
              </a:ext>
            </a:extLst>
          </p:cNvPr>
          <p:cNvSpPr txBox="1"/>
          <p:nvPr/>
        </p:nvSpPr>
        <p:spPr>
          <a:xfrm>
            <a:off x="220521" y="2816002"/>
            <a:ext cx="6160770" cy="30469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orders_2017 = orders[orders['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order_purchase_timestamp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'].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dt.year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== 2017]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print("Orders in 2017:", orders_2017.shape[0])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orders_2017 = orders[orders['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order_purchase_timestamp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'].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dt.year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== 2017]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orders_per_month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orders_2017.groupby(orders_2017['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order_purchase_timestamp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'].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dt.month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).size().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reset_index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(name='orders')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orders_per_month.rename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(columns={'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order_purchase_timestamp':'month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'},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inplace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=True)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plt.figure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figsize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=(10,5))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ax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sns.barplot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(x='month', y='orders', data=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orders_per_month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palette='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Blues_d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plt.title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('Orders per Month in 2017',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=14)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plt.xlabel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('Month',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=12)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plt.ylabel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('Number of Orders',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=12)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row in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orders_per_month.iterrows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():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ax.text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row['orders'] + 100, f"{row['orders']}", ha='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center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=10)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plt.show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186371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79A0F-7DC0-F323-353F-C10EFD1CD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6B3EC3-7A9A-EB82-63E7-8A89B83A06C5}"/>
              </a:ext>
            </a:extLst>
          </p:cNvPr>
          <p:cNvSpPr txBox="1"/>
          <p:nvPr/>
        </p:nvSpPr>
        <p:spPr>
          <a:xfrm>
            <a:off x="66294" y="89654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Q3.</a:t>
            </a:r>
            <a:r>
              <a:rPr lang="en-US" sz="1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Total Sales per Product Category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B4783F-2258-2545-D626-2F273C953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199" y="775132"/>
            <a:ext cx="2054498" cy="17201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C5C59FE-930A-1156-B650-833B86965F9A}"/>
              </a:ext>
            </a:extLst>
          </p:cNvPr>
          <p:cNvSpPr txBox="1"/>
          <p:nvPr/>
        </p:nvSpPr>
        <p:spPr>
          <a:xfrm>
            <a:off x="153297" y="6460569"/>
            <a:ext cx="11846998" cy="30777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This value represents the company’s overall revenue and Health Beauty Category has highest sales Of ‘1,258,681'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C59815-04B3-60DF-78CE-27111AD8FE32}"/>
              </a:ext>
            </a:extLst>
          </p:cNvPr>
          <p:cNvSpPr txBox="1"/>
          <p:nvPr/>
        </p:nvSpPr>
        <p:spPr>
          <a:xfrm>
            <a:off x="153297" y="778962"/>
            <a:ext cx="4544499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p.product_category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      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ROUND(SUM(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oi.price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),2) AS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total_sales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order_items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oi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JOIN products p ON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oi.product_id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p.product_id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GROUP BY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p.product_category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ORDER BY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total_sales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DESC;</a:t>
            </a:r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2C407B-6666-707D-6FC2-3D80A1BDFAD0}"/>
              </a:ext>
            </a:extLst>
          </p:cNvPr>
          <p:cNvSpPr txBox="1"/>
          <p:nvPr/>
        </p:nvSpPr>
        <p:spPr>
          <a:xfrm>
            <a:off x="153298" y="2563921"/>
            <a:ext cx="4544500" cy="378565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merged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order_items.merge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(products, on='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product_id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', how='left')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sales_category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(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merged.groupby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('product category')['price']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    .sum()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    .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reset_index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    .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sort_values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(by='price', ascending=False))</a:t>
            </a:r>
            <a:b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plt.figure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figsize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=(16, 20))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ax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sns.barplot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(x='price', y='product category', data=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sales_category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orient='h')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plt.title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('Total Sales per Product Category',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=16)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plt.xlabel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('Total Sales (USD)',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=12)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plt.ylabel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('Product Category',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=12)</a:t>
            </a:r>
            <a:b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v in enumerate(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sales_category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['price']):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ax.text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(v + 500,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f'{v:,.0f}',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='black',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center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=10)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plt.tight_layout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plt.show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30FBBA-9135-FABC-8749-C7F4B9ED7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198" y="2563921"/>
            <a:ext cx="6238504" cy="3785652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D714FF08-E61A-CDDA-F617-61ACA28AE020}"/>
              </a:ext>
            </a:extLst>
          </p:cNvPr>
          <p:cNvSpPr/>
          <p:nvPr/>
        </p:nvSpPr>
        <p:spPr>
          <a:xfrm>
            <a:off x="4776900" y="4133581"/>
            <a:ext cx="944196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1CB0195-748A-D36E-DAA4-EF35E9F09F3D}"/>
              </a:ext>
            </a:extLst>
          </p:cNvPr>
          <p:cNvSpPr/>
          <p:nvPr/>
        </p:nvSpPr>
        <p:spPr>
          <a:xfrm>
            <a:off x="4776900" y="1055960"/>
            <a:ext cx="944196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E06C18-C9A1-0D46-47AB-D6D5FA1E7B77}"/>
              </a:ext>
            </a:extLst>
          </p:cNvPr>
          <p:cNvSpPr txBox="1"/>
          <p:nvPr/>
        </p:nvSpPr>
        <p:spPr>
          <a:xfrm>
            <a:off x="66294" y="411857"/>
            <a:ext cx="637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SQL Query: 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061312-BAE1-7F72-165A-848094417A6A}"/>
              </a:ext>
            </a:extLst>
          </p:cNvPr>
          <p:cNvSpPr txBox="1"/>
          <p:nvPr/>
        </p:nvSpPr>
        <p:spPr>
          <a:xfrm>
            <a:off x="66294" y="2187471"/>
            <a:ext cx="637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eaLnBrk="1" latinLnBrk="0" hangingPunct="1">
              <a:buClrTx/>
              <a:buSzPts val="1400"/>
            </a:pPr>
            <a:r>
              <a:rPr lang="en-US" sz="14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Python Code: </a:t>
            </a:r>
            <a:endParaRPr lang="en-IN" sz="1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300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E948DD-FEA2-A41E-A396-64B8FDD936E9}"/>
              </a:ext>
            </a:extLst>
          </p:cNvPr>
          <p:cNvSpPr txBox="1"/>
          <p:nvPr/>
        </p:nvSpPr>
        <p:spPr>
          <a:xfrm>
            <a:off x="1524" y="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Q4. </a:t>
            </a:r>
            <a:r>
              <a:rPr lang="en-US" sz="1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Percentage of Orders Paid in Installments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A55F6F-5FC0-E348-A9AF-4EADC28700A7}"/>
              </a:ext>
            </a:extLst>
          </p:cNvPr>
          <p:cNvSpPr txBox="1"/>
          <p:nvPr/>
        </p:nvSpPr>
        <p:spPr>
          <a:xfrm>
            <a:off x="123366" y="647645"/>
            <a:ext cx="5774514" cy="138499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SELECT    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ROUND(100 * SUM(CASE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              WHEN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payment_installments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&gt; 1 THEN 1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ELSE 0            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END) / COUNT(*),            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2) AS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pct_paid_in_installments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FROM payments;</a:t>
            </a:r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291AF8-E631-51A8-B44E-7244F47951B0}"/>
              </a:ext>
            </a:extLst>
          </p:cNvPr>
          <p:cNvSpPr txBox="1"/>
          <p:nvPr/>
        </p:nvSpPr>
        <p:spPr>
          <a:xfrm>
            <a:off x="123366" y="2706624"/>
            <a:ext cx="5774514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installment_percentage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round((payments['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payment_installments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 &gt; 1).sum() /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len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(payments) * 100, 2)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Print(“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installment_percentage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”,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installment_percentage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25D1EB-EBC8-C0A5-0F8D-434F65482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284" y="978141"/>
            <a:ext cx="2381582" cy="724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302C5D-63CB-C768-E521-EBA5107FC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284" y="2753525"/>
            <a:ext cx="3381847" cy="5525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66E479-A606-6586-D936-63C36E774EC1}"/>
              </a:ext>
            </a:extLst>
          </p:cNvPr>
          <p:cNvSpPr txBox="1"/>
          <p:nvPr/>
        </p:nvSpPr>
        <p:spPr>
          <a:xfrm>
            <a:off x="123366" y="4646599"/>
            <a:ext cx="11937570" cy="33855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Over one-third of all transactions (42.42%) were made using installment payments.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28D802E-A2C4-C534-3486-35711A6F8B39}"/>
              </a:ext>
            </a:extLst>
          </p:cNvPr>
          <p:cNvSpPr/>
          <p:nvPr/>
        </p:nvSpPr>
        <p:spPr>
          <a:xfrm>
            <a:off x="6082984" y="1016975"/>
            <a:ext cx="944196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2E5D898-F528-824B-D857-42B4E5E9C579}"/>
              </a:ext>
            </a:extLst>
          </p:cNvPr>
          <p:cNvSpPr/>
          <p:nvPr/>
        </p:nvSpPr>
        <p:spPr>
          <a:xfrm>
            <a:off x="6082984" y="2649170"/>
            <a:ext cx="944196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0C91E3-B276-D55A-75C6-997FE391039D}"/>
              </a:ext>
            </a:extLst>
          </p:cNvPr>
          <p:cNvSpPr txBox="1"/>
          <p:nvPr/>
        </p:nvSpPr>
        <p:spPr>
          <a:xfrm>
            <a:off x="0" y="339868"/>
            <a:ext cx="637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SQL Query: 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0AD75A-6AA5-2BE0-7995-5DC464A6EC06}"/>
              </a:ext>
            </a:extLst>
          </p:cNvPr>
          <p:cNvSpPr txBox="1"/>
          <p:nvPr/>
        </p:nvSpPr>
        <p:spPr>
          <a:xfrm>
            <a:off x="0" y="2354077"/>
            <a:ext cx="637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eaLnBrk="1" latinLnBrk="0" hangingPunct="1">
              <a:buClrTx/>
              <a:buSzPts val="1400"/>
            </a:pPr>
            <a:r>
              <a:rPr lang="en-US" sz="14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Python Code: </a:t>
            </a:r>
            <a:endParaRPr lang="en-IN" sz="1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89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5EF34-9E92-336D-2204-5F2E02B0B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52F4A7-324D-9CCE-8B98-14D07417C86D}"/>
              </a:ext>
            </a:extLst>
          </p:cNvPr>
          <p:cNvSpPr txBox="1"/>
          <p:nvPr/>
        </p:nvSpPr>
        <p:spPr>
          <a:xfrm>
            <a:off x="123366" y="751344"/>
            <a:ext cx="5207586" cy="10156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customer_state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COUNT(*) AS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num_customers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FROM customers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GROUP BY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customer_state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ORDER BY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num_customers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DESC;</a:t>
            </a:r>
          </a:p>
          <a:p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1BB4A9-6676-3740-F525-019B1F16E677}"/>
              </a:ext>
            </a:extLst>
          </p:cNvPr>
          <p:cNvSpPr txBox="1"/>
          <p:nvPr/>
        </p:nvSpPr>
        <p:spPr>
          <a:xfrm>
            <a:off x="123366" y="2321004"/>
            <a:ext cx="5207586" cy="378565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cust_per_state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customers['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customer_state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'].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value_counts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reset_index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cust_per_state.columns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['State', 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Customer_Count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’]</a:t>
            </a:r>
          </a:p>
          <a:p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cust_per_state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cust_per_state.sort_values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(by='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Customer_Count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', ascending=True)</a:t>
            </a:r>
            <a:b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plt.figure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figsize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=(12,8))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ax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sns.barplot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(x='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Customer_Count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', y='State', data=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cust_per_state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palette='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coolwarm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plt.title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('Number of Customers per State',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=14)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plt.xlabel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('Number of Customers',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=12)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plt.ylabel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('State',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=12)</a:t>
            </a:r>
          </a:p>
          <a:p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(count, state) in enumerate(zip(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cust_per_state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Customer_Count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cust_per_state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['State'])):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ax.text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(count + 5,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f'{count}',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center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=10)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plt.show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34C33-5ED8-FE33-11E1-9E7089B501F8}"/>
              </a:ext>
            </a:extLst>
          </p:cNvPr>
          <p:cNvSpPr txBox="1"/>
          <p:nvPr/>
        </p:nvSpPr>
        <p:spPr>
          <a:xfrm>
            <a:off x="31965" y="89712"/>
            <a:ext cx="6112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Q5. Number of Customers per State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697D83-3FA0-539C-213A-5C4F558E1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808" y="2321004"/>
            <a:ext cx="5727192" cy="38616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E77348-4767-E8FE-1782-4E21CE03D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808" y="675312"/>
            <a:ext cx="2852928" cy="13849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8A10BE-AFFB-AD86-B31B-4FC7D879CD25}"/>
              </a:ext>
            </a:extLst>
          </p:cNvPr>
          <p:cNvSpPr txBox="1"/>
          <p:nvPr/>
        </p:nvSpPr>
        <p:spPr>
          <a:xfrm>
            <a:off x="774954" y="6367351"/>
            <a:ext cx="10133838" cy="33855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São Paulo (SP), Rio de Janeiro (RJ), and Minas Gerais (MG) have the most customers.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06DE0D4-E5A9-2B40-2B75-6A63710CA5B6}"/>
              </a:ext>
            </a:extLst>
          </p:cNvPr>
          <p:cNvSpPr/>
          <p:nvPr/>
        </p:nvSpPr>
        <p:spPr>
          <a:xfrm>
            <a:off x="5425782" y="936009"/>
            <a:ext cx="944196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C9A37DE-1525-1FD8-E4A6-DBAD70E0A53C}"/>
              </a:ext>
            </a:extLst>
          </p:cNvPr>
          <p:cNvSpPr/>
          <p:nvPr/>
        </p:nvSpPr>
        <p:spPr>
          <a:xfrm>
            <a:off x="5425782" y="3779036"/>
            <a:ext cx="944196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F6ECE2-1BC0-E58B-B3FC-34BA012067D3}"/>
              </a:ext>
            </a:extLst>
          </p:cNvPr>
          <p:cNvSpPr txBox="1"/>
          <p:nvPr/>
        </p:nvSpPr>
        <p:spPr>
          <a:xfrm>
            <a:off x="31965" y="391076"/>
            <a:ext cx="637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SQL Query: 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FDEE88-4288-005A-3EEB-CE84F2B79AAD}"/>
              </a:ext>
            </a:extLst>
          </p:cNvPr>
          <p:cNvSpPr txBox="1"/>
          <p:nvPr/>
        </p:nvSpPr>
        <p:spPr>
          <a:xfrm>
            <a:off x="31965" y="1989688"/>
            <a:ext cx="637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eaLnBrk="1" latinLnBrk="0" hangingPunct="1">
              <a:buClrTx/>
              <a:buSzPts val="1400"/>
            </a:pPr>
            <a:r>
              <a:rPr lang="en-US" sz="14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Python Code: </a:t>
            </a:r>
            <a:endParaRPr lang="en-IN" sz="1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8544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733</TotalTime>
  <Words>5419</Words>
  <Application>Microsoft Office PowerPoint</Application>
  <PresentationFormat>Widescreen</PresentationFormat>
  <Paragraphs>455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Algerian</vt:lpstr>
      <vt:lpstr>Aptos</vt:lpstr>
      <vt:lpstr>Arial</vt:lpstr>
      <vt:lpstr>Cascadia Code</vt:lpstr>
      <vt:lpstr>Century Gothic</vt:lpstr>
      <vt:lpstr>Ink Free</vt:lpstr>
      <vt:lpstr>Showcard Gothic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lopita mishra</dc:creator>
  <cp:lastModifiedBy>lopita mishra</cp:lastModifiedBy>
  <cp:revision>2</cp:revision>
  <dcterms:created xsi:type="dcterms:W3CDTF">2025-10-17T19:37:55Z</dcterms:created>
  <dcterms:modified xsi:type="dcterms:W3CDTF">2025-10-24T13:24:00Z</dcterms:modified>
</cp:coreProperties>
</file>